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av" ContentType="audio/wav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46"/>
  </p:notesMasterIdLst>
  <p:handoutMasterIdLst>
    <p:handoutMasterId r:id="rId47"/>
  </p:handoutMasterIdLst>
  <p:sldIdLst>
    <p:sldId id="461" r:id="rId2"/>
    <p:sldId id="465" r:id="rId3"/>
    <p:sldId id="462" r:id="rId4"/>
    <p:sldId id="464" r:id="rId5"/>
    <p:sldId id="463" r:id="rId6"/>
    <p:sldId id="467" r:id="rId7"/>
    <p:sldId id="466" r:id="rId8"/>
    <p:sldId id="469" r:id="rId9"/>
    <p:sldId id="470" r:id="rId10"/>
    <p:sldId id="471" r:id="rId11"/>
    <p:sldId id="468" r:id="rId12"/>
    <p:sldId id="448" r:id="rId13"/>
    <p:sldId id="377" r:id="rId14"/>
    <p:sldId id="384" r:id="rId15"/>
    <p:sldId id="454" r:id="rId16"/>
    <p:sldId id="472" r:id="rId17"/>
    <p:sldId id="473" r:id="rId18"/>
    <p:sldId id="474" r:id="rId19"/>
    <p:sldId id="476" r:id="rId20"/>
    <p:sldId id="380" r:id="rId21"/>
    <p:sldId id="475" r:id="rId22"/>
    <p:sldId id="451" r:id="rId23"/>
    <p:sldId id="460" r:id="rId24"/>
    <p:sldId id="477" r:id="rId25"/>
    <p:sldId id="478" r:id="rId26"/>
    <p:sldId id="479" r:id="rId27"/>
    <p:sldId id="480" r:id="rId28"/>
    <p:sldId id="481" r:id="rId29"/>
    <p:sldId id="482" r:id="rId30"/>
    <p:sldId id="483" r:id="rId31"/>
    <p:sldId id="484" r:id="rId32"/>
    <p:sldId id="491" r:id="rId33"/>
    <p:sldId id="485" r:id="rId34"/>
    <p:sldId id="486" r:id="rId35"/>
    <p:sldId id="488" r:id="rId36"/>
    <p:sldId id="489" r:id="rId37"/>
    <p:sldId id="490" r:id="rId38"/>
    <p:sldId id="459" r:id="rId39"/>
    <p:sldId id="458" r:id="rId40"/>
    <p:sldId id="385" r:id="rId41"/>
    <p:sldId id="381" r:id="rId42"/>
    <p:sldId id="383" r:id="rId43"/>
    <p:sldId id="387" r:id="rId44"/>
    <p:sldId id="386" r:id="rId45"/>
  </p:sldIdLst>
  <p:sldSz cx="10972800" cy="6172200"/>
  <p:notesSz cx="6858000" cy="9144000"/>
  <p:defaultTextStyle>
    <a:defPPr>
      <a:defRPr lang="en-US"/>
    </a:defPPr>
    <a:lvl1pPr algn="l" defTabSz="821056" rtl="0" eaLnBrk="0" fontAlgn="base" hangingPunct="0">
      <a:spcBef>
        <a:spcPct val="0"/>
      </a:spcBef>
      <a:spcAft>
        <a:spcPct val="0"/>
      </a:spcAft>
      <a:defRPr sz="1560" kern="1200">
        <a:solidFill>
          <a:schemeClr val="tx1"/>
        </a:solidFill>
        <a:latin typeface="Arial" charset="0"/>
        <a:ea typeface="+mn-ea"/>
        <a:cs typeface="+mn-cs"/>
      </a:defRPr>
    </a:lvl1pPr>
    <a:lvl2pPr marL="409576" indent="139066" algn="l" defTabSz="821056" rtl="0" eaLnBrk="0" fontAlgn="base" hangingPunct="0">
      <a:spcBef>
        <a:spcPct val="0"/>
      </a:spcBef>
      <a:spcAft>
        <a:spcPct val="0"/>
      </a:spcAft>
      <a:defRPr sz="1560" kern="1200">
        <a:solidFill>
          <a:schemeClr val="tx1"/>
        </a:solidFill>
        <a:latin typeface="Arial" charset="0"/>
        <a:ea typeface="+mn-ea"/>
        <a:cs typeface="+mn-cs"/>
      </a:defRPr>
    </a:lvl2pPr>
    <a:lvl3pPr marL="821056" indent="276226" algn="l" defTabSz="821056" rtl="0" eaLnBrk="0" fontAlgn="base" hangingPunct="0">
      <a:spcBef>
        <a:spcPct val="0"/>
      </a:spcBef>
      <a:spcAft>
        <a:spcPct val="0"/>
      </a:spcAft>
      <a:defRPr sz="1560" kern="1200">
        <a:solidFill>
          <a:schemeClr val="tx1"/>
        </a:solidFill>
        <a:latin typeface="Arial" charset="0"/>
        <a:ea typeface="+mn-ea"/>
        <a:cs typeface="+mn-cs"/>
      </a:defRPr>
    </a:lvl3pPr>
    <a:lvl4pPr marL="1232536" indent="413386" algn="l" defTabSz="821056" rtl="0" eaLnBrk="0" fontAlgn="base" hangingPunct="0">
      <a:spcBef>
        <a:spcPct val="0"/>
      </a:spcBef>
      <a:spcAft>
        <a:spcPct val="0"/>
      </a:spcAft>
      <a:defRPr sz="1560" kern="1200">
        <a:solidFill>
          <a:schemeClr val="tx1"/>
        </a:solidFill>
        <a:latin typeface="Arial" charset="0"/>
        <a:ea typeface="+mn-ea"/>
        <a:cs typeface="+mn-cs"/>
      </a:defRPr>
    </a:lvl4pPr>
    <a:lvl5pPr marL="1644016" indent="550546" algn="l" defTabSz="821056" rtl="0" eaLnBrk="0" fontAlgn="base" hangingPunct="0">
      <a:spcBef>
        <a:spcPct val="0"/>
      </a:spcBef>
      <a:spcAft>
        <a:spcPct val="0"/>
      </a:spcAft>
      <a:defRPr sz="1560" kern="1200">
        <a:solidFill>
          <a:schemeClr val="tx1"/>
        </a:solidFill>
        <a:latin typeface="Arial" charset="0"/>
        <a:ea typeface="+mn-ea"/>
        <a:cs typeface="+mn-cs"/>
      </a:defRPr>
    </a:lvl5pPr>
    <a:lvl6pPr marL="2743200" algn="l" defTabSz="1097280" rtl="0" eaLnBrk="1" latinLnBrk="0" hangingPunct="1">
      <a:defRPr sz="1560" kern="1200">
        <a:solidFill>
          <a:schemeClr val="tx1"/>
        </a:solidFill>
        <a:latin typeface="Arial" charset="0"/>
        <a:ea typeface="+mn-ea"/>
        <a:cs typeface="+mn-cs"/>
      </a:defRPr>
    </a:lvl6pPr>
    <a:lvl7pPr marL="3291840" algn="l" defTabSz="1097280" rtl="0" eaLnBrk="1" latinLnBrk="0" hangingPunct="1">
      <a:defRPr sz="1560" kern="1200">
        <a:solidFill>
          <a:schemeClr val="tx1"/>
        </a:solidFill>
        <a:latin typeface="Arial" charset="0"/>
        <a:ea typeface="+mn-ea"/>
        <a:cs typeface="+mn-cs"/>
      </a:defRPr>
    </a:lvl7pPr>
    <a:lvl8pPr marL="3840480" algn="l" defTabSz="1097280" rtl="0" eaLnBrk="1" latinLnBrk="0" hangingPunct="1">
      <a:defRPr sz="1560" kern="1200">
        <a:solidFill>
          <a:schemeClr val="tx1"/>
        </a:solidFill>
        <a:latin typeface="Arial" charset="0"/>
        <a:ea typeface="+mn-ea"/>
        <a:cs typeface="+mn-cs"/>
      </a:defRPr>
    </a:lvl8pPr>
    <a:lvl9pPr marL="4389120" algn="l" defTabSz="1097280" rtl="0" eaLnBrk="1" latinLnBrk="0" hangingPunct="1">
      <a:defRPr sz="156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944" userDrawn="1">
          <p15:clr>
            <a:srgbClr val="A4A3A4"/>
          </p15:clr>
        </p15:guide>
        <p15:guide id="2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E2E2"/>
    <a:srgbClr val="990000"/>
    <a:srgbClr val="1B1C28"/>
    <a:srgbClr val="FEFFFE"/>
    <a:srgbClr val="12111E"/>
    <a:srgbClr val="FF2600"/>
    <a:srgbClr val="00FA00"/>
    <a:srgbClr val="0432FF"/>
    <a:srgbClr val="41719C"/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69"/>
    <p:restoredTop sz="77465" autoAdjust="0"/>
  </p:normalViewPr>
  <p:slideViewPr>
    <p:cSldViewPr snapToGrid="0" snapToObjects="1" showGuides="1">
      <p:cViewPr>
        <p:scale>
          <a:sx n="100" d="100"/>
          <a:sy n="100" d="100"/>
        </p:scale>
        <p:origin x="-840" y="-80"/>
      </p:cViewPr>
      <p:guideLst>
        <p:guide orient="horz" pos="1944"/>
        <p:guide pos="34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16" d="100"/>
          <a:sy n="116" d="100"/>
        </p:scale>
        <p:origin x="423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222C34-5228-9048-AC3D-0BEDA4CE1F4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EE3A3-D4D9-7D4E-81F3-202BE8D74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4918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3.png>
</file>

<file path=ppt/media/image4.png>
</file>

<file path=ppt/media/image46.png>
</file>

<file path=ppt/media/image47.png>
</file>

<file path=ppt/media/image48.png>
</file>

<file path=ppt/media/image6.tiff>
</file>

<file path=ppt/media/image7.png>
</file>

<file path=ppt/media/image71.png>
</file>

<file path=ppt/media/image76.png>
</file>

<file path=ppt/media/image8.png>
</file>

<file path=ppt/media/image84.png>
</file>

<file path=ppt/media/image87.png>
</file>

<file path=ppt/media/image9.png>
</file>

<file path=ppt/media/image95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2/19/20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7469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821056" rtl="0" fontAlgn="base">
      <a:spcBef>
        <a:spcPct val="30000"/>
      </a:spcBef>
      <a:spcAft>
        <a:spcPct val="0"/>
      </a:spcAft>
      <a:defRPr sz="1080" kern="1200">
        <a:solidFill>
          <a:schemeClr val="tx1"/>
        </a:solidFill>
        <a:latin typeface="+mn-lt"/>
        <a:ea typeface="+mn-ea"/>
        <a:cs typeface="+mn-cs"/>
      </a:defRPr>
    </a:lvl1pPr>
    <a:lvl2pPr marL="409576" algn="l" defTabSz="821056" rtl="0" fontAlgn="base">
      <a:spcBef>
        <a:spcPct val="30000"/>
      </a:spcBef>
      <a:spcAft>
        <a:spcPct val="0"/>
      </a:spcAft>
      <a:defRPr sz="1080" kern="1200">
        <a:solidFill>
          <a:schemeClr val="tx1"/>
        </a:solidFill>
        <a:latin typeface="+mn-lt"/>
        <a:ea typeface="+mn-ea"/>
        <a:cs typeface="+mn-cs"/>
      </a:defRPr>
    </a:lvl2pPr>
    <a:lvl3pPr marL="821056" algn="l" defTabSz="821056" rtl="0" fontAlgn="base">
      <a:spcBef>
        <a:spcPct val="30000"/>
      </a:spcBef>
      <a:spcAft>
        <a:spcPct val="0"/>
      </a:spcAft>
      <a:defRPr sz="1080" kern="1200">
        <a:solidFill>
          <a:schemeClr val="tx1"/>
        </a:solidFill>
        <a:latin typeface="+mn-lt"/>
        <a:ea typeface="+mn-ea"/>
        <a:cs typeface="+mn-cs"/>
      </a:defRPr>
    </a:lvl3pPr>
    <a:lvl4pPr marL="1232536" algn="l" defTabSz="821056" rtl="0" fontAlgn="base">
      <a:spcBef>
        <a:spcPct val="30000"/>
      </a:spcBef>
      <a:spcAft>
        <a:spcPct val="0"/>
      </a:spcAft>
      <a:defRPr sz="1080" kern="1200">
        <a:solidFill>
          <a:schemeClr val="tx1"/>
        </a:solidFill>
        <a:latin typeface="+mn-lt"/>
        <a:ea typeface="+mn-ea"/>
        <a:cs typeface="+mn-cs"/>
      </a:defRPr>
    </a:lvl4pPr>
    <a:lvl5pPr marL="1644016" algn="l" defTabSz="821056" rtl="0" fontAlgn="base">
      <a:spcBef>
        <a:spcPct val="30000"/>
      </a:spcBef>
      <a:spcAft>
        <a:spcPct val="0"/>
      </a:spcAft>
      <a:defRPr sz="1080" kern="1200">
        <a:solidFill>
          <a:schemeClr val="tx1"/>
        </a:solidFill>
        <a:latin typeface="+mn-lt"/>
        <a:ea typeface="+mn-ea"/>
        <a:cs typeface="+mn-cs"/>
      </a:defRPr>
    </a:lvl5pPr>
    <a:lvl6pPr marL="2057348" algn="l" defTabSz="82294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18" algn="l" defTabSz="82294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288" algn="l" defTabSz="82294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758" algn="l" defTabSz="82294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7803193-FCA0-6748-8BD4-F29C990F53A7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652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8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&gt;&gt;&gt; 32120/256</a:t>
            </a:r>
          </a:p>
          <a:p>
            <a:r>
              <a:rPr lang="en-US" sz="108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125</a:t>
            </a:r>
          </a:p>
          <a:p>
            <a:r>
              <a:rPr lang="en-US" sz="108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&gt;&gt;&gt; 125*256</a:t>
            </a:r>
          </a:p>
          <a:p>
            <a:r>
              <a:rPr lang="en-US" sz="108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32000</a:t>
            </a:r>
          </a:p>
          <a:p>
            <a:endParaRPr lang="en-US" sz="108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7803193-FCA0-6748-8BD4-F29C990F53A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5565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803193-FCA0-6748-8BD4-F29C990F53A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767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tif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9737" y="222767"/>
            <a:ext cx="8921777" cy="1788185"/>
          </a:xfrm>
        </p:spPr>
        <p:txBody>
          <a:bodyPr anchor="ctr"/>
          <a:lstStyle>
            <a:lvl1pPr algn="l">
              <a:defRPr sz="336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676"/>
          <a:stretch/>
        </p:blipFill>
        <p:spPr>
          <a:xfrm>
            <a:off x="7191796" y="5173283"/>
            <a:ext cx="3529718" cy="72139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0" y="2"/>
            <a:ext cx="1473773" cy="6172199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29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2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1" name="Picture 6" descr="trident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0028" y="4615516"/>
            <a:ext cx="1013717" cy="1279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D0E0722-F5A9-3441-A0F3-41D2F088B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1335"/>
          <a:stretch/>
        </p:blipFill>
        <p:spPr>
          <a:xfrm>
            <a:off x="1799737" y="5173283"/>
            <a:ext cx="4126068" cy="72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9024A5D8-FE1E-F24B-B977-B45B7E58C1E7}"/>
              </a:ext>
            </a:extLst>
          </p:cNvPr>
          <p:cNvSpPr/>
          <p:nvPr userDrawn="1"/>
        </p:nvSpPr>
        <p:spPr>
          <a:xfrm>
            <a:off x="0" y="5623532"/>
            <a:ext cx="10972800" cy="548667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noAutofit/>
          </a:bodyPr>
          <a:lstStyle/>
          <a:p>
            <a:pPr algn="l"/>
            <a:endParaRPr lang="en-US" sz="140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178" y="206614"/>
            <a:ext cx="10410444" cy="473539"/>
          </a:xfrm>
        </p:spPr>
        <p:txBody>
          <a:bodyPr anchor="ctr"/>
          <a:lstStyle>
            <a:lvl1pPr>
              <a:defRPr sz="32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281179" y="702109"/>
            <a:ext cx="10409682" cy="294206"/>
          </a:xfrm>
        </p:spPr>
        <p:txBody>
          <a:bodyPr anchor="ctr">
            <a:noAutofit/>
          </a:bodyPr>
          <a:lstStyle>
            <a:lvl1pPr marL="205740" indent="-205740">
              <a:buFont typeface=".AppleSystemUIFont" charset="-120"/>
              <a:buChar char="-"/>
              <a:defRPr sz="20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1178" y="1071610"/>
            <a:ext cx="10410444" cy="4514054"/>
          </a:xfrm>
        </p:spPr>
        <p:txBody>
          <a:bodyPr>
            <a:normAutofit/>
          </a:bodyPr>
          <a:lstStyle>
            <a:lvl1pPr marL="280036" indent="-280036">
              <a:lnSpc>
                <a:spcPct val="100000"/>
              </a:lnSpc>
              <a:buSzPct val="70000"/>
              <a:buFont typeface=".AppleSystemUIFont"/>
              <a:buChar char="○"/>
              <a:tabLst/>
              <a:defRPr sz="18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81966" indent="-272416">
              <a:lnSpc>
                <a:spcPct val="100000"/>
              </a:lnSpc>
              <a:buSzPct val="80000"/>
              <a:buFont typeface="AppleMyungjo" pitchFamily="2" charset="-127"/>
              <a:buChar char="◻︎"/>
              <a:tabLst/>
              <a:defRPr sz="16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617220" indent="-205740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 sz="1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822960" indent="-205740">
              <a:lnSpc>
                <a:spcPct val="100000"/>
              </a:lnSpc>
              <a:buFont typeface="Wingdings" pitchFamily="2" charset="2"/>
              <a:buChar char="§"/>
              <a:tabLst/>
              <a:defRPr sz="12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1028700" indent="-205740">
              <a:lnSpc>
                <a:spcPct val="100000"/>
              </a:lnSpc>
              <a:buFont typeface=".AppleSystemUIFont"/>
              <a:buChar char="‣"/>
              <a:tabLst/>
              <a:defRPr sz="12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38794" y="5871252"/>
            <a:ext cx="552828" cy="262661"/>
          </a:xfrm>
          <a:prstGeom prst="rect">
            <a:avLst/>
          </a:prstGeom>
        </p:spPr>
        <p:txBody>
          <a:bodyPr anchor="ctr"/>
          <a:lstStyle>
            <a:lvl1pPr algn="r" defTabSz="822940" eaLnBrk="1" fontAlgn="auto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chemeClr val="bg1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638426" y="5645422"/>
            <a:ext cx="8053196" cy="203874"/>
          </a:xfrm>
        </p:spPr>
        <p:txBody>
          <a:bodyPr anchor="ctr"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11480" indent="0">
              <a:buNone/>
              <a:defRPr sz="1200"/>
            </a:lvl2pPr>
            <a:lvl3pPr marL="822960" indent="0">
              <a:buNone/>
              <a:defRPr sz="1200"/>
            </a:lvl3pPr>
            <a:lvl4pPr marL="1234440" indent="0">
              <a:buNone/>
              <a:defRPr sz="1200"/>
            </a:lvl4pPr>
            <a:lvl5pPr marL="164592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DA62001B-8A6B-5140-A0CA-105188D9D2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769"/>
          <a:stretch/>
        </p:blipFill>
        <p:spPr>
          <a:xfrm>
            <a:off x="788464" y="5623532"/>
            <a:ext cx="6987283" cy="5486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69123876-0901-A347-96E8-2E134DA48B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7843" y="5623531"/>
            <a:ext cx="548668" cy="54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1538765"/>
            <a:ext cx="9464040" cy="2567464"/>
          </a:xfrm>
        </p:spPr>
        <p:txBody>
          <a:bodyPr anchor="b"/>
          <a:lstStyle>
            <a:lvl1pPr>
              <a:defRPr sz="48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4130518"/>
            <a:ext cx="9464040" cy="1350168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34A9F0A6-F545-8146-B1B3-EB5750C87D97}"/>
              </a:ext>
            </a:extLst>
          </p:cNvPr>
          <p:cNvSpPr/>
          <p:nvPr userDrawn="1"/>
        </p:nvSpPr>
        <p:spPr>
          <a:xfrm>
            <a:off x="0" y="5623532"/>
            <a:ext cx="10972800" cy="548667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noAutofit/>
          </a:bodyPr>
          <a:lstStyle/>
          <a:p>
            <a:pPr algn="l"/>
            <a:endParaRPr lang="en-US" sz="140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999A1541-E1C8-CD45-AE6C-AA79F1530F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769"/>
          <a:stretch/>
        </p:blipFill>
        <p:spPr>
          <a:xfrm>
            <a:off x="788464" y="5623532"/>
            <a:ext cx="6987283" cy="5486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03D5D9F9-A33D-CE4E-BC0C-8BEB57A374C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7839" y="5623532"/>
            <a:ext cx="548668" cy="54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754380" y="130787"/>
            <a:ext cx="9464040" cy="75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1644016"/>
            <a:ext cx="9464040" cy="3476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634740" y="5720716"/>
            <a:ext cx="3703320" cy="3295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  <a:latin typeface="BentonSans" charset="0"/>
                <a:ea typeface="BentonSans" charset="0"/>
                <a:cs typeface="BentonSans" charset="0"/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82296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960" b="1" kern="1200">
          <a:solidFill>
            <a:srgbClr val="990000"/>
          </a:solidFill>
          <a:latin typeface="BentonSans" charset="0"/>
          <a:ea typeface="BentonSans" charset="0"/>
          <a:cs typeface="BentonSans" charset="0"/>
        </a:defRPr>
      </a:lvl1pPr>
      <a:lvl2pPr algn="l" defTabSz="82296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960" b="1">
          <a:solidFill>
            <a:srgbClr val="990000"/>
          </a:solidFill>
          <a:latin typeface="Arial" charset="0"/>
        </a:defRPr>
      </a:lvl2pPr>
      <a:lvl3pPr algn="l" defTabSz="82296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960" b="1">
          <a:solidFill>
            <a:srgbClr val="990000"/>
          </a:solidFill>
          <a:latin typeface="Arial" charset="0"/>
        </a:defRPr>
      </a:lvl3pPr>
      <a:lvl4pPr algn="l" defTabSz="82296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960" b="1">
          <a:solidFill>
            <a:srgbClr val="990000"/>
          </a:solidFill>
          <a:latin typeface="Arial" charset="0"/>
        </a:defRPr>
      </a:lvl4pPr>
      <a:lvl5pPr algn="l" defTabSz="82296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960" b="1">
          <a:solidFill>
            <a:srgbClr val="990000"/>
          </a:solidFill>
          <a:latin typeface="Arial" charset="0"/>
        </a:defRPr>
      </a:lvl5pPr>
      <a:lvl6pPr marL="548640" algn="l" defTabSz="82296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960" b="1">
          <a:solidFill>
            <a:srgbClr val="990000"/>
          </a:solidFill>
          <a:latin typeface="Arial" charset="0"/>
        </a:defRPr>
      </a:lvl6pPr>
      <a:lvl7pPr marL="1097280" algn="l" defTabSz="82296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960" b="1">
          <a:solidFill>
            <a:srgbClr val="990000"/>
          </a:solidFill>
          <a:latin typeface="Arial" charset="0"/>
        </a:defRPr>
      </a:lvl7pPr>
      <a:lvl8pPr marL="1645920" algn="l" defTabSz="82296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960" b="1">
          <a:solidFill>
            <a:srgbClr val="990000"/>
          </a:solidFill>
          <a:latin typeface="Arial" charset="0"/>
        </a:defRPr>
      </a:lvl8pPr>
      <a:lvl9pPr marL="2194560" algn="l" defTabSz="82296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960" b="1">
          <a:solidFill>
            <a:srgbClr val="990000"/>
          </a:solidFill>
          <a:latin typeface="Arial" charset="0"/>
        </a:defRPr>
      </a:lvl9pPr>
    </p:titleStyle>
    <p:bodyStyle>
      <a:lvl1pPr marL="205740" indent="-205740" algn="l" defTabSz="822960" rtl="0" eaLnBrk="1" fontAlgn="base" hangingPunct="1">
        <a:lnSpc>
          <a:spcPct val="90000"/>
        </a:lnSpc>
        <a:spcBef>
          <a:spcPts val="900"/>
        </a:spcBef>
        <a:spcAft>
          <a:spcPct val="0"/>
        </a:spcAft>
        <a:buFont typeface="Arial" charset="0"/>
        <a:buChar char="•"/>
        <a:defRPr sz="2520" kern="1200">
          <a:solidFill>
            <a:schemeClr val="tx1"/>
          </a:solidFill>
          <a:latin typeface="BentonSans" charset="0"/>
          <a:ea typeface="BentonSans" charset="0"/>
          <a:cs typeface="BentonSans" charset="0"/>
        </a:defRPr>
      </a:lvl1pPr>
      <a:lvl2pPr marL="617220" indent="-205740" algn="l" defTabSz="822960" rtl="0" eaLnBrk="1" fontAlgn="base" hangingPunct="1">
        <a:lnSpc>
          <a:spcPct val="90000"/>
        </a:lnSpc>
        <a:spcBef>
          <a:spcPts val="45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BentonSans" charset="0"/>
          <a:ea typeface="BentonSans" charset="0"/>
          <a:cs typeface="BentonSans" charset="0"/>
        </a:defRPr>
      </a:lvl2pPr>
      <a:lvl3pPr marL="1028700" indent="-205740" algn="l" defTabSz="822960" rtl="0" eaLnBrk="1" fontAlgn="base" hangingPunct="1">
        <a:lnSpc>
          <a:spcPct val="90000"/>
        </a:lnSpc>
        <a:spcBef>
          <a:spcPts val="45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BentonSans" charset="0"/>
          <a:ea typeface="BentonSans" charset="0"/>
          <a:cs typeface="BentonSans" charset="0"/>
        </a:defRPr>
      </a:lvl3pPr>
      <a:lvl4pPr marL="1440180" indent="-205740" algn="l" defTabSz="822960" rtl="0" eaLnBrk="1" fontAlgn="base" hangingPunct="1">
        <a:lnSpc>
          <a:spcPct val="90000"/>
        </a:lnSpc>
        <a:spcBef>
          <a:spcPts val="450"/>
        </a:spcBef>
        <a:spcAft>
          <a:spcPct val="0"/>
        </a:spcAft>
        <a:buFont typeface="Arial" charset="0"/>
        <a:buChar char="•"/>
        <a:defRPr sz="1560" kern="1200">
          <a:solidFill>
            <a:schemeClr val="tx1"/>
          </a:solidFill>
          <a:latin typeface="BentonSans" charset="0"/>
          <a:ea typeface="BentonSans" charset="0"/>
          <a:cs typeface="BentonSans" charset="0"/>
        </a:defRPr>
      </a:lvl4pPr>
      <a:lvl5pPr marL="1851660" indent="-205740" algn="l" defTabSz="822960" rtl="0" eaLnBrk="1" fontAlgn="base" hangingPunct="1">
        <a:lnSpc>
          <a:spcPct val="90000"/>
        </a:lnSpc>
        <a:spcBef>
          <a:spcPts val="450"/>
        </a:spcBef>
        <a:spcAft>
          <a:spcPct val="0"/>
        </a:spcAft>
        <a:buFont typeface="Arial" charset="0"/>
        <a:buChar char="•"/>
        <a:defRPr sz="1560" kern="1200">
          <a:solidFill>
            <a:schemeClr val="tx1"/>
          </a:solidFill>
          <a:latin typeface="BentonSans" charset="0"/>
          <a:ea typeface="BentonSans" charset="0"/>
          <a:cs typeface="BentonSans" charset="0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2.emf"/><Relationship Id="rId12" Type="http://schemas.openxmlformats.org/officeDocument/2006/relationships/image" Target="../media/image23.emf"/><Relationship Id="rId13" Type="http://schemas.openxmlformats.org/officeDocument/2006/relationships/image" Target="../media/image24.emf"/><Relationship Id="rId14" Type="http://schemas.openxmlformats.org/officeDocument/2006/relationships/image" Target="../media/image25.emf"/><Relationship Id="rId1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8" Type="http://schemas.openxmlformats.org/officeDocument/2006/relationships/image" Target="../media/image19.emf"/><Relationship Id="rId9" Type="http://schemas.openxmlformats.org/officeDocument/2006/relationships/image" Target="../media/image20.emf"/><Relationship Id="rId10" Type="http://schemas.openxmlformats.org/officeDocument/2006/relationships/image" Target="../media/image21.emf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2.emf"/><Relationship Id="rId12" Type="http://schemas.openxmlformats.org/officeDocument/2006/relationships/image" Target="../media/image23.emf"/><Relationship Id="rId13" Type="http://schemas.openxmlformats.org/officeDocument/2006/relationships/image" Target="../media/image24.emf"/><Relationship Id="rId14" Type="http://schemas.openxmlformats.org/officeDocument/2006/relationships/image" Target="../media/image25.emf"/><Relationship Id="rId1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8" Type="http://schemas.openxmlformats.org/officeDocument/2006/relationships/image" Target="../media/image19.emf"/><Relationship Id="rId9" Type="http://schemas.openxmlformats.org/officeDocument/2006/relationships/image" Target="../media/image20.emf"/><Relationship Id="rId10" Type="http://schemas.openxmlformats.org/officeDocument/2006/relationships/image" Target="../media/image2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6.emf"/><Relationship Id="rId12" Type="http://schemas.openxmlformats.org/officeDocument/2006/relationships/image" Target="../media/image37.emf"/><Relationship Id="rId13" Type="http://schemas.openxmlformats.org/officeDocument/2006/relationships/image" Target="../media/image38.emf"/><Relationship Id="rId14" Type="http://schemas.openxmlformats.org/officeDocument/2006/relationships/image" Target="../media/image39.emf"/><Relationship Id="rId15" Type="http://schemas.openxmlformats.org/officeDocument/2006/relationships/image" Target="../media/image40.emf"/><Relationship Id="rId16" Type="http://schemas.openxmlformats.org/officeDocument/2006/relationships/image" Target="../media/image41.emf"/><Relationship Id="rId17" Type="http://schemas.openxmlformats.org/officeDocument/2006/relationships/image" Target="../media/image42.emf"/><Relationship Id="rId18" Type="http://schemas.openxmlformats.org/officeDocument/2006/relationships/image" Target="../media/image43.emf"/><Relationship Id="rId19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9" Type="http://schemas.openxmlformats.org/officeDocument/2006/relationships/image" Target="../media/image34.emf"/><Relationship Id="rId10" Type="http://schemas.openxmlformats.org/officeDocument/2006/relationships/image" Target="../media/image3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6.emf"/><Relationship Id="rId12" Type="http://schemas.openxmlformats.org/officeDocument/2006/relationships/image" Target="../media/image37.emf"/><Relationship Id="rId13" Type="http://schemas.openxmlformats.org/officeDocument/2006/relationships/image" Target="../media/image38.emf"/><Relationship Id="rId14" Type="http://schemas.openxmlformats.org/officeDocument/2006/relationships/image" Target="../media/image39.emf"/><Relationship Id="rId15" Type="http://schemas.openxmlformats.org/officeDocument/2006/relationships/image" Target="../media/image40.emf"/><Relationship Id="rId16" Type="http://schemas.openxmlformats.org/officeDocument/2006/relationships/image" Target="../media/image41.emf"/><Relationship Id="rId17" Type="http://schemas.openxmlformats.org/officeDocument/2006/relationships/image" Target="../media/image42.emf"/><Relationship Id="rId18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9" Type="http://schemas.openxmlformats.org/officeDocument/2006/relationships/image" Target="../media/image34.emf"/><Relationship Id="rId10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7.emf"/><Relationship Id="rId12" Type="http://schemas.openxmlformats.org/officeDocument/2006/relationships/image" Target="../media/image58.emf"/><Relationship Id="rId13" Type="http://schemas.openxmlformats.org/officeDocument/2006/relationships/image" Target="../media/image59.emf"/><Relationship Id="rId14" Type="http://schemas.openxmlformats.org/officeDocument/2006/relationships/image" Target="../media/image60.emf"/><Relationship Id="rId15" Type="http://schemas.openxmlformats.org/officeDocument/2006/relationships/image" Target="../media/image61.emf"/><Relationship Id="rId16" Type="http://schemas.openxmlformats.org/officeDocument/2006/relationships/image" Target="../media/image62.emf"/><Relationship Id="rId17" Type="http://schemas.openxmlformats.org/officeDocument/2006/relationships/image" Target="../media/image63.emf"/><Relationship Id="rId18" Type="http://schemas.openxmlformats.org/officeDocument/2006/relationships/image" Target="../media/image64.emf"/><Relationship Id="rId19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8" Type="http://schemas.openxmlformats.org/officeDocument/2006/relationships/image" Target="../media/image54.emf"/><Relationship Id="rId9" Type="http://schemas.openxmlformats.org/officeDocument/2006/relationships/image" Target="../media/image55.emf"/><Relationship Id="rId10" Type="http://schemas.openxmlformats.org/officeDocument/2006/relationships/image" Target="../media/image5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8.emf"/><Relationship Id="rId12" Type="http://schemas.openxmlformats.org/officeDocument/2006/relationships/image" Target="../media/image59.emf"/><Relationship Id="rId13" Type="http://schemas.openxmlformats.org/officeDocument/2006/relationships/image" Target="../media/image60.emf"/><Relationship Id="rId14" Type="http://schemas.openxmlformats.org/officeDocument/2006/relationships/image" Target="../media/image61.emf"/><Relationship Id="rId15" Type="http://schemas.openxmlformats.org/officeDocument/2006/relationships/image" Target="../media/image62.emf"/><Relationship Id="rId16" Type="http://schemas.openxmlformats.org/officeDocument/2006/relationships/image" Target="../media/image63.emf"/><Relationship Id="rId17" Type="http://schemas.openxmlformats.org/officeDocument/2006/relationships/image" Target="../media/image64.emf"/><Relationship Id="rId18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5" Type="http://schemas.openxmlformats.org/officeDocument/2006/relationships/image" Target="../media/image52.emf"/><Relationship Id="rId6" Type="http://schemas.openxmlformats.org/officeDocument/2006/relationships/image" Target="../media/image53.emf"/><Relationship Id="rId7" Type="http://schemas.openxmlformats.org/officeDocument/2006/relationships/image" Target="../media/image54.emf"/><Relationship Id="rId8" Type="http://schemas.openxmlformats.org/officeDocument/2006/relationships/image" Target="../media/image55.emf"/><Relationship Id="rId9" Type="http://schemas.openxmlformats.org/officeDocument/2006/relationships/image" Target="../media/image56.emf"/><Relationship Id="rId10" Type="http://schemas.openxmlformats.org/officeDocument/2006/relationships/image" Target="../media/image5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4" Type="http://schemas.openxmlformats.org/officeDocument/2006/relationships/image" Target="../media/image68.emf"/><Relationship Id="rId5" Type="http://schemas.openxmlformats.org/officeDocument/2006/relationships/image" Target="../media/image69.emf"/><Relationship Id="rId6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22.xml.rels><?xml version="1.0" encoding="UTF-8" standalone="yes"?>
<Relationships xmlns="http://schemas.openxmlformats.org/package/2006/relationships"><Relationship Id="rId20" Type="http://schemas.openxmlformats.org/officeDocument/2006/relationships/audio" Target="../media/media10.wav"/><Relationship Id="rId21" Type="http://schemas.microsoft.com/office/2007/relationships/media" Target="../media/media11.wav"/><Relationship Id="rId22" Type="http://schemas.openxmlformats.org/officeDocument/2006/relationships/audio" Target="../media/media11.wav"/><Relationship Id="rId23" Type="http://schemas.microsoft.com/office/2007/relationships/media" Target="../media/media12.wav"/><Relationship Id="rId24" Type="http://schemas.openxmlformats.org/officeDocument/2006/relationships/audio" Target="../media/media12.wav"/><Relationship Id="rId25" Type="http://schemas.microsoft.com/office/2007/relationships/media" Target="../media/media13.wav"/><Relationship Id="rId26" Type="http://schemas.openxmlformats.org/officeDocument/2006/relationships/audio" Target="../media/media13.wav"/><Relationship Id="rId27" Type="http://schemas.microsoft.com/office/2007/relationships/media" Target="../media/media14.wav"/><Relationship Id="rId28" Type="http://schemas.openxmlformats.org/officeDocument/2006/relationships/audio" Target="../media/media14.wav"/><Relationship Id="rId29" Type="http://schemas.microsoft.com/office/2007/relationships/media" Target="../media/media15.wav"/><Relationship Id="rId1" Type="http://schemas.microsoft.com/office/2007/relationships/media" Target="../media/media1.wav"/><Relationship Id="rId2" Type="http://schemas.openxmlformats.org/officeDocument/2006/relationships/audio" Target="../media/media1.wav"/><Relationship Id="rId3" Type="http://schemas.microsoft.com/office/2007/relationships/media" Target="../media/media2.wav"/><Relationship Id="rId4" Type="http://schemas.openxmlformats.org/officeDocument/2006/relationships/audio" Target="../media/media2.wav"/><Relationship Id="rId5" Type="http://schemas.microsoft.com/office/2007/relationships/media" Target="../media/media3.wav"/><Relationship Id="rId30" Type="http://schemas.openxmlformats.org/officeDocument/2006/relationships/audio" Target="../media/media15.wav"/><Relationship Id="rId31" Type="http://schemas.microsoft.com/office/2007/relationships/media" Target="../media/media16.wav"/><Relationship Id="rId32" Type="http://schemas.openxmlformats.org/officeDocument/2006/relationships/audio" Target="../media/media16.wav"/><Relationship Id="rId9" Type="http://schemas.microsoft.com/office/2007/relationships/media" Target="../media/media5.wav"/><Relationship Id="rId6" Type="http://schemas.openxmlformats.org/officeDocument/2006/relationships/audio" Target="../media/media3.wav"/><Relationship Id="rId7" Type="http://schemas.microsoft.com/office/2007/relationships/media" Target="../media/media4.wav"/><Relationship Id="rId8" Type="http://schemas.openxmlformats.org/officeDocument/2006/relationships/audio" Target="../media/media4.wav"/><Relationship Id="rId33" Type="http://schemas.microsoft.com/office/2007/relationships/media" Target="../media/media17.wav"/><Relationship Id="rId34" Type="http://schemas.openxmlformats.org/officeDocument/2006/relationships/audio" Target="../media/media17.wav"/><Relationship Id="rId35" Type="http://schemas.microsoft.com/office/2007/relationships/media" Target="../media/media18.wav"/><Relationship Id="rId36" Type="http://schemas.openxmlformats.org/officeDocument/2006/relationships/audio" Target="../media/media18.wav"/><Relationship Id="rId10" Type="http://schemas.openxmlformats.org/officeDocument/2006/relationships/audio" Target="../media/media5.wav"/><Relationship Id="rId11" Type="http://schemas.microsoft.com/office/2007/relationships/media" Target="../media/media6.wav"/><Relationship Id="rId12" Type="http://schemas.openxmlformats.org/officeDocument/2006/relationships/audio" Target="../media/media6.wav"/><Relationship Id="rId13" Type="http://schemas.microsoft.com/office/2007/relationships/media" Target="../media/media7.wav"/><Relationship Id="rId14" Type="http://schemas.openxmlformats.org/officeDocument/2006/relationships/audio" Target="../media/media7.wav"/><Relationship Id="rId15" Type="http://schemas.microsoft.com/office/2007/relationships/media" Target="../media/media8.wav"/><Relationship Id="rId16" Type="http://schemas.openxmlformats.org/officeDocument/2006/relationships/audio" Target="../media/media8.wav"/><Relationship Id="rId17" Type="http://schemas.microsoft.com/office/2007/relationships/media" Target="../media/media9.wav"/><Relationship Id="rId18" Type="http://schemas.openxmlformats.org/officeDocument/2006/relationships/audio" Target="../media/media9.wav"/><Relationship Id="rId19" Type="http://schemas.microsoft.com/office/2007/relationships/media" Target="../media/media10.wav"/><Relationship Id="rId37" Type="http://schemas.microsoft.com/office/2007/relationships/media" Target="../media/media19.wav"/><Relationship Id="rId38" Type="http://schemas.openxmlformats.org/officeDocument/2006/relationships/audio" Target="../media/media19.wav"/><Relationship Id="rId39" Type="http://schemas.microsoft.com/office/2007/relationships/media" Target="../media/media20.wav"/><Relationship Id="rId40" Type="http://schemas.openxmlformats.org/officeDocument/2006/relationships/audio" Target="../media/media20.wav"/><Relationship Id="rId41" Type="http://schemas.openxmlformats.org/officeDocument/2006/relationships/slideLayout" Target="../slideLayouts/slideLayout2.xml"/><Relationship Id="rId42" Type="http://schemas.openxmlformats.org/officeDocument/2006/relationships/image" Target="../media/image7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4" Type="http://schemas.openxmlformats.org/officeDocument/2006/relationships/image" Target="../media/image74.emf"/><Relationship Id="rId5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4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png"/><Relationship Id="rId3" Type="http://schemas.openxmlformats.org/officeDocument/2006/relationships/image" Target="../media/image7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4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Relationship Id="rId3" Type="http://schemas.openxmlformats.org/officeDocument/2006/relationships/image" Target="../media/image8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4" Type="http://schemas.openxmlformats.org/officeDocument/2006/relationships/image" Target="../media/image84.png"/><Relationship Id="rId5" Type="http://schemas.openxmlformats.org/officeDocument/2006/relationships/image" Target="../media/image85.emf"/><Relationship Id="rId6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4" Type="http://schemas.openxmlformats.org/officeDocument/2006/relationships/image" Target="../media/image87.png"/><Relationship Id="rId5" Type="http://schemas.openxmlformats.org/officeDocument/2006/relationships/image" Target="../media/image88.emf"/><Relationship Id="rId6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4" Type="http://schemas.openxmlformats.org/officeDocument/2006/relationships/image" Target="../media/image84.png"/><Relationship Id="rId5" Type="http://schemas.openxmlformats.org/officeDocument/2006/relationships/image" Target="../media/image91.emf"/><Relationship Id="rId6" Type="http://schemas.openxmlformats.org/officeDocument/2006/relationships/image" Target="../media/image92.emf"/><Relationship Id="rId7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3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emf"/><Relationship Id="rId12" Type="http://schemas.openxmlformats.org/officeDocument/2006/relationships/image" Target="../media/image19.emf"/><Relationship Id="rId13" Type="http://schemas.openxmlformats.org/officeDocument/2006/relationships/image" Target="../media/image20.emf"/><Relationship Id="rId14" Type="http://schemas.openxmlformats.org/officeDocument/2006/relationships/image" Target="../media/image21.emf"/><Relationship Id="rId15" Type="http://schemas.openxmlformats.org/officeDocument/2006/relationships/image" Target="../media/image22.emf"/><Relationship Id="rId16" Type="http://schemas.openxmlformats.org/officeDocument/2006/relationships/image" Target="../media/image23.emf"/><Relationship Id="rId17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emf"/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95.png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8" Type="http://schemas.openxmlformats.org/officeDocument/2006/relationships/image" Target="../media/image15.emf"/><Relationship Id="rId9" Type="http://schemas.openxmlformats.org/officeDocument/2006/relationships/image" Target="../media/image16.emf"/><Relationship Id="rId10" Type="http://schemas.openxmlformats.org/officeDocument/2006/relationships/image" Target="../media/image17.emf"/></Relationships>
</file>

<file path=ppt/slides/_rels/slide3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emf"/><Relationship Id="rId20" Type="http://schemas.openxmlformats.org/officeDocument/2006/relationships/image" Target="../media/image100.emf"/><Relationship Id="rId10" Type="http://schemas.openxmlformats.org/officeDocument/2006/relationships/image" Target="../media/image25.emf"/><Relationship Id="rId11" Type="http://schemas.openxmlformats.org/officeDocument/2006/relationships/image" Target="../media/image17.emf"/><Relationship Id="rId12" Type="http://schemas.openxmlformats.org/officeDocument/2006/relationships/image" Target="../media/image23.emf"/><Relationship Id="rId13" Type="http://schemas.openxmlformats.org/officeDocument/2006/relationships/image" Target="../media/image16.emf"/><Relationship Id="rId14" Type="http://schemas.openxmlformats.org/officeDocument/2006/relationships/image" Target="../media/image24.emf"/><Relationship Id="rId15" Type="http://schemas.openxmlformats.org/officeDocument/2006/relationships/image" Target="../media/image26.emf"/><Relationship Id="rId16" Type="http://schemas.openxmlformats.org/officeDocument/2006/relationships/image" Target="../media/image96.emf"/><Relationship Id="rId17" Type="http://schemas.openxmlformats.org/officeDocument/2006/relationships/image" Target="../media/image97.emf"/><Relationship Id="rId18" Type="http://schemas.openxmlformats.org/officeDocument/2006/relationships/image" Target="../media/image98.emf"/><Relationship Id="rId19" Type="http://schemas.openxmlformats.org/officeDocument/2006/relationships/image" Target="../media/image9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20.emf"/><Relationship Id="rId4" Type="http://schemas.openxmlformats.org/officeDocument/2006/relationships/image" Target="../media/image18.emf"/><Relationship Id="rId5" Type="http://schemas.openxmlformats.org/officeDocument/2006/relationships/image" Target="../media/image22.emf"/><Relationship Id="rId6" Type="http://schemas.openxmlformats.org/officeDocument/2006/relationships/image" Target="../media/image14.emf"/><Relationship Id="rId7" Type="http://schemas.openxmlformats.org/officeDocument/2006/relationships/image" Target="../media/image21.emf"/><Relationship Id="rId8" Type="http://schemas.openxmlformats.org/officeDocument/2006/relationships/image" Target="../media/image13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4" Type="http://schemas.openxmlformats.org/officeDocument/2006/relationships/image" Target="../media/image66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7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2.emf"/><Relationship Id="rId12" Type="http://schemas.openxmlformats.org/officeDocument/2006/relationships/image" Target="../media/image23.emf"/><Relationship Id="rId13" Type="http://schemas.openxmlformats.org/officeDocument/2006/relationships/image" Target="../media/image24.emf"/><Relationship Id="rId14" Type="http://schemas.openxmlformats.org/officeDocument/2006/relationships/image" Target="../media/image25.emf"/><Relationship Id="rId1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8" Type="http://schemas.openxmlformats.org/officeDocument/2006/relationships/image" Target="../media/image19.emf"/><Relationship Id="rId9" Type="http://schemas.openxmlformats.org/officeDocument/2006/relationships/image" Target="../media/image20.emf"/><Relationship Id="rId10" Type="http://schemas.openxmlformats.org/officeDocument/2006/relationships/image" Target="../media/image21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69.emf"/><Relationship Id="rId5" Type="http://schemas.openxmlformats.org/officeDocument/2006/relationships/image" Target="../media/image67.emf"/><Relationship Id="rId6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4" Type="http://schemas.openxmlformats.org/officeDocument/2006/relationships/image" Target="../media/image10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4" Type="http://schemas.openxmlformats.org/officeDocument/2006/relationships/image" Target="../media/image74.emf"/><Relationship Id="rId5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9737" y="222767"/>
            <a:ext cx="8977579" cy="1788185"/>
          </a:xfrm>
        </p:spPr>
        <p:txBody>
          <a:bodyPr/>
          <a:lstStyle/>
          <a:p>
            <a:r>
              <a:rPr lang="en-US" altLang="zh-CN" sz="3000" kern="0" dirty="0" smtClean="0"/>
              <a:t>RECENT EFFORTS TOWARDS EFFICIENT </a:t>
            </a:r>
            <a:r>
              <a:rPr lang="en-US" altLang="zh-CN" sz="3000" kern="0" dirty="0"/>
              <a:t>AND </a:t>
            </a:r>
            <a:r>
              <a:rPr lang="en-US" altLang="zh-CN" sz="3000" kern="0" dirty="0" smtClean="0"/>
              <a:t>SCALABLE NEURAL </a:t>
            </a:r>
            <a:r>
              <a:rPr lang="en-US" altLang="zh-CN" sz="3000" kern="0" dirty="0"/>
              <a:t>WAVEFORM </a:t>
            </a:r>
            <a:r>
              <a:rPr lang="en-US" altLang="zh-CN" sz="3000" kern="0" dirty="0" smtClean="0"/>
              <a:t>CODING</a:t>
            </a:r>
            <a:endParaRPr lang="en-US" altLang="en-US" sz="3000" kern="0" dirty="0">
              <a:solidFill>
                <a:srgbClr val="8E0C33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99739" y="2010951"/>
            <a:ext cx="6060763" cy="1458862"/>
          </a:xfrm>
          <a:prstGeom prst="rect">
            <a:avLst/>
          </a:prstGeom>
        </p:spPr>
        <p:txBody>
          <a:bodyPr wrap="square" lIns="109728" tIns="54864" rIns="109728" bIns="54864">
            <a:spAutoFit/>
          </a:bodyPr>
          <a:lstStyle/>
          <a:p>
            <a:pPr eaLnBrk="1" hangingPunct="1">
              <a:spcBef>
                <a:spcPts val="180"/>
              </a:spcBef>
            </a:pPr>
            <a:r>
              <a:rPr lang="en-US" altLang="en-US" sz="2400" b="1" dirty="0">
                <a:latin typeface="BentonSans" charset="0"/>
                <a:ea typeface="BentonSans" charset="0"/>
                <a:cs typeface="BentonSans" charset="0"/>
              </a:rPr>
              <a:t>Kai Zhen</a:t>
            </a:r>
            <a:endParaRPr lang="en-US" altLang="en-US" sz="2400" b="1" dirty="0">
              <a:latin typeface="BentonSans" charset="0"/>
              <a:ea typeface="BentonSans" charset="0"/>
              <a:cs typeface="BentonSans" charset="0"/>
            </a:endParaRPr>
          </a:p>
          <a:p>
            <a:pPr eaLnBrk="1" hangingPunct="1">
              <a:spcBef>
                <a:spcPts val="180"/>
              </a:spcBef>
            </a:pPr>
            <a:r>
              <a:rPr lang="en-US" altLang="en-US" sz="1400" dirty="0">
                <a:latin typeface="BentonSans" charset="0"/>
                <a:ea typeface="BentonSans" charset="0"/>
                <a:cs typeface="BentonSans" charset="0"/>
              </a:rPr>
              <a:t>Ph.D. Candidate in Computer Science and Cognitive Science</a:t>
            </a:r>
          </a:p>
          <a:p>
            <a:pPr eaLnBrk="1" hangingPunct="1">
              <a:spcBef>
                <a:spcPts val="180"/>
              </a:spcBef>
            </a:pPr>
            <a:endParaRPr lang="en-US" altLang="en-US" sz="1400" dirty="0">
              <a:latin typeface="BentonSans" charset="0"/>
              <a:ea typeface="BentonSans" charset="0"/>
              <a:cs typeface="BentonSans" charset="0"/>
            </a:endParaRPr>
          </a:p>
          <a:p>
            <a:pPr eaLnBrk="1" hangingPunct="1">
              <a:spcBef>
                <a:spcPts val="180"/>
              </a:spcBef>
            </a:pPr>
            <a:r>
              <a:rPr lang="en-US" altLang="en-US" sz="1400" dirty="0">
                <a:latin typeface="BentonSans" charset="0"/>
                <a:ea typeface="BentonSans" charset="0"/>
                <a:cs typeface="BentonSans" charset="0"/>
              </a:rPr>
              <a:t>Research Committee: </a:t>
            </a:r>
          </a:p>
          <a:p>
            <a:pPr eaLnBrk="1" hangingPunct="1">
              <a:spcBef>
                <a:spcPts val="180"/>
              </a:spcBef>
            </a:pPr>
            <a:r>
              <a:rPr lang="en-US" altLang="en-US" sz="1400" dirty="0" err="1">
                <a:latin typeface="BentonSans" charset="0"/>
                <a:ea typeface="BentonSans" charset="0"/>
                <a:cs typeface="BentonSans" charset="0"/>
              </a:rPr>
              <a:t>Minje</a:t>
            </a:r>
            <a:r>
              <a:rPr lang="en-US" altLang="en-US" sz="1400" dirty="0">
                <a:latin typeface="BentonSans" charset="0"/>
                <a:ea typeface="BentonSans" charset="0"/>
                <a:cs typeface="BentonSans" charset="0"/>
              </a:rPr>
              <a:t> Kim, Robert Goldstone, Donald Williamson, </a:t>
            </a:r>
            <a:r>
              <a:rPr lang="en-US" altLang="en-US" sz="1400" dirty="0" err="1">
                <a:latin typeface="BentonSans" charset="0"/>
                <a:ea typeface="BentonSans" charset="0"/>
                <a:cs typeface="BentonSans" charset="0"/>
              </a:rPr>
              <a:t>Shen</a:t>
            </a:r>
            <a:r>
              <a:rPr lang="en-US" altLang="en-US" sz="1400" dirty="0">
                <a:latin typeface="BentonSans" charset="0"/>
                <a:ea typeface="BentonSans" charset="0"/>
                <a:cs typeface="BentonSans" charset="0"/>
              </a:rPr>
              <a:t> Yi</a:t>
            </a:r>
          </a:p>
        </p:txBody>
      </p:sp>
    </p:spTree>
    <p:extLst>
      <p:ext uri="{BB962C8B-B14F-4D97-AF65-F5344CB8AC3E}">
        <p14:creationId xmlns:p14="http://schemas.microsoft.com/office/powerpoint/2010/main" val="9996199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53F43A-F0A3-D04A-95F7-79A97652D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Neural Scalar Quantization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D7FC030-2BF0-DC4D-B72D-8EBF64C1FF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A trainable K-means clustering style </a:t>
            </a:r>
            <a:r>
              <a:rPr lang="en-US" dirty="0" smtClean="0"/>
              <a:t>quantization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5F0810F-98FC-C14C-A690-D3875B541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encoder part of each AE</a:t>
            </a:r>
            <a:br>
              <a:rPr lang="en-US" dirty="0"/>
            </a:br>
            <a:r>
              <a:rPr lang="en-US" dirty="0"/>
              <a:t>produces a real-valued vector</a:t>
            </a:r>
          </a:p>
          <a:p>
            <a:r>
              <a:rPr lang="en-US" dirty="0"/>
              <a:t>Soft-to-hard quantization is to</a:t>
            </a:r>
            <a:br>
              <a:rPr lang="en-US" dirty="0"/>
            </a:br>
            <a:r>
              <a:rPr lang="en-US" dirty="0"/>
              <a:t>convert it into a </a:t>
            </a:r>
            <a:r>
              <a:rPr lang="en-US" dirty="0" err="1"/>
              <a:t>bitstring</a:t>
            </a:r>
            <a:endParaRPr lang="en-US" dirty="0"/>
          </a:p>
          <a:p>
            <a:r>
              <a:rPr lang="en-US" dirty="0"/>
              <a:t>The coding gain depends on</a:t>
            </a:r>
            <a:br>
              <a:rPr lang="en-US" dirty="0"/>
            </a:br>
            <a:r>
              <a:rPr lang="en-US" dirty="0"/>
              <a:t>the distribution of the code</a:t>
            </a:r>
          </a:p>
          <a:p>
            <a:r>
              <a:rPr lang="en-US" dirty="0"/>
              <a:t>Soft-to-hard quantization</a:t>
            </a:r>
            <a:br>
              <a:rPr lang="en-US" dirty="0"/>
            </a:br>
            <a:r>
              <a:rPr lang="en-US" dirty="0"/>
              <a:t>controls the entropy of the</a:t>
            </a:r>
            <a:br>
              <a:rPr lang="en-US" dirty="0"/>
            </a:br>
            <a:r>
              <a:rPr lang="en-US" dirty="0"/>
              <a:t>code distribution as a</a:t>
            </a:r>
            <a:br>
              <a:rPr lang="en-US" dirty="0"/>
            </a:br>
            <a:r>
              <a:rPr lang="en-US" dirty="0"/>
              <a:t>regularization term during</a:t>
            </a:r>
            <a:br>
              <a:rPr lang="en-US" dirty="0"/>
            </a:br>
            <a:r>
              <a:rPr lang="en-US" dirty="0"/>
              <a:t>optimization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8D2C558-F3AF-724A-ADA4-1397450BC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D8BA2DA8-8E77-6D4C-91E8-ED2C676EA6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C6425398-B259-BE4E-B91F-1E39591CEA4D}"/>
              </a:ext>
            </a:extLst>
          </p:cNvPr>
          <p:cNvGrpSpPr/>
          <p:nvPr/>
        </p:nvGrpSpPr>
        <p:grpSpPr>
          <a:xfrm>
            <a:off x="4012915" y="1249647"/>
            <a:ext cx="6344624" cy="4127862"/>
            <a:chOff x="6382210" y="2379619"/>
            <a:chExt cx="2959813" cy="192567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10E5CC8C-A2CA-934D-80B2-8497E515B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2689" y="3731866"/>
              <a:ext cx="66217" cy="8093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87FC01E0-CC5E-8E4B-A75C-E0024E904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5214" y="3190887"/>
              <a:ext cx="228082" cy="9932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xmlns="" id="{539A53AC-7E9B-F24B-9227-ECB1CA499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53312" y="2763597"/>
              <a:ext cx="117720" cy="1030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638772A4-BEEB-1445-803E-FB6E79CBB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01650" y="3183728"/>
              <a:ext cx="294299" cy="9932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AC2C8120-9F0F-FD47-9B41-AA6644AEE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83256" y="4205970"/>
              <a:ext cx="331086" cy="9932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A96E068F-C7D4-B943-B2DF-8F37A8CE4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15214" y="4203782"/>
              <a:ext cx="264869" cy="9932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42521F35-6A1F-AB48-BD8B-8EB9F679BA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49528" t="10485" r="46851" b="11181"/>
            <a:stretch/>
          </p:blipFill>
          <p:spPr>
            <a:xfrm>
              <a:off x="6577934" y="2879499"/>
              <a:ext cx="183207" cy="79271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2928C841-A874-214B-80D9-DBD1230C9A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0797" t="47013" r="8032" b="47160"/>
            <a:stretch/>
          </p:blipFill>
          <p:spPr>
            <a:xfrm>
              <a:off x="6782669" y="2883770"/>
              <a:ext cx="640272" cy="18426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2D3F25B2-6416-B042-BC83-ED8299001D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6783" t="11860" r="23685" b="12118"/>
            <a:stretch/>
          </p:blipFill>
          <p:spPr>
            <a:xfrm>
              <a:off x="7835576" y="2388047"/>
              <a:ext cx="624142" cy="76634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xmlns="" id="{41250A2F-2E03-C846-870B-BF8FBB4253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26783" t="11860" r="23685" b="12118"/>
            <a:stretch/>
          </p:blipFill>
          <p:spPr>
            <a:xfrm>
              <a:off x="7835848" y="3404299"/>
              <a:ext cx="624142" cy="76634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3E4A93F4-F9B0-E144-9DA6-07FAB2D352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49540" t="10517" r="46945" b="11149"/>
            <a:stretch/>
          </p:blipFill>
          <p:spPr>
            <a:xfrm>
              <a:off x="8565979" y="3384754"/>
              <a:ext cx="177878" cy="79271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7ED1266B-D5FE-B84E-BA77-DC16589D6A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9528" t="11319" r="47031" b="10347"/>
            <a:stretch/>
          </p:blipFill>
          <p:spPr>
            <a:xfrm>
              <a:off x="8559348" y="2379619"/>
              <a:ext cx="174129" cy="792710"/>
            </a:xfrm>
            <a:prstGeom prst="rect">
              <a:avLst/>
            </a:prstGeom>
          </p:spPr>
        </p:pic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xmlns="" id="{78DCE1B3-6DDB-5248-8370-E45649B7DE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2692" y="277643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xmlns="" id="{3BC78C34-0C72-4140-886C-1B381B763EFE}"/>
                </a:ext>
              </a:extLst>
            </p:cNvPr>
            <p:cNvCxnSpPr>
              <a:cxnSpLocks/>
            </p:cNvCxnSpPr>
            <p:nvPr/>
          </p:nvCxnSpPr>
          <p:spPr>
            <a:xfrm>
              <a:off x="7412692" y="326919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2B25B194-7104-C446-9AB3-7884D610C58B}"/>
                </a:ext>
              </a:extLst>
            </p:cNvPr>
            <p:cNvSpPr txBox="1"/>
            <p:nvPr/>
          </p:nvSpPr>
          <p:spPr>
            <a:xfrm>
              <a:off x="7217092" y="3643070"/>
              <a:ext cx="494454" cy="3445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Hard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Test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EFDAE0B8-A759-E748-9B69-559065B2B73D}"/>
                </a:ext>
              </a:extLst>
            </p:cNvPr>
            <p:cNvSpPr txBox="1"/>
            <p:nvPr/>
          </p:nvSpPr>
          <p:spPr>
            <a:xfrm>
              <a:off x="7175339" y="2381068"/>
              <a:ext cx="577969" cy="3445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Soft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Training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xmlns="" id="{9FFC98B3-8581-4345-9C53-3CB4D1CF3B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54086" y="326919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xmlns="" id="{BD9B97F3-7FA4-1347-8021-B21C152D1150}"/>
                </a:ext>
              </a:extLst>
            </p:cNvPr>
            <p:cNvCxnSpPr>
              <a:cxnSpLocks/>
            </p:cNvCxnSpPr>
            <p:nvPr/>
          </p:nvCxnSpPr>
          <p:spPr>
            <a:xfrm>
              <a:off x="8754086" y="277643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13CADCB3-A5EB-B24B-9D76-084F85EEBBBB}"/>
                </a:ext>
              </a:extLst>
            </p:cNvPr>
            <p:cNvSpPr txBox="1"/>
            <p:nvPr/>
          </p:nvSpPr>
          <p:spPr>
            <a:xfrm>
              <a:off x="8764028" y="3750791"/>
              <a:ext cx="457841" cy="143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Test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8BD038C0-2FF9-AF45-B197-0022B2FCBBB3}"/>
                </a:ext>
              </a:extLst>
            </p:cNvPr>
            <p:cNvSpPr txBox="1"/>
            <p:nvPr/>
          </p:nvSpPr>
          <p:spPr>
            <a:xfrm>
              <a:off x="8725341" y="2599088"/>
              <a:ext cx="577969" cy="143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Training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28" name="Trapezoid 27">
              <a:extLst>
                <a:ext uri="{FF2B5EF4-FFF2-40B4-BE49-F238E27FC236}">
                  <a16:creationId xmlns:a16="http://schemas.microsoft.com/office/drawing/2014/main" xmlns="" id="{9777E9AF-6C75-CB40-AE30-B60BF1C4E485}"/>
                </a:ext>
              </a:extLst>
            </p:cNvPr>
            <p:cNvSpPr/>
            <p:nvPr/>
          </p:nvSpPr>
          <p:spPr>
            <a:xfrm rot="5400000">
              <a:off x="5905389" y="3185103"/>
              <a:ext cx="1135928" cy="182285"/>
            </a:xfrm>
            <a:prstGeom prst="trapezoid">
              <a:avLst>
                <a:gd name="adj" fmla="val 98927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xmlns="" id="{915EED16-47F4-E248-80C2-26DD3BCEE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5400000">
              <a:off x="6283898" y="3219225"/>
              <a:ext cx="378910" cy="114041"/>
            </a:xfrm>
            <a:prstGeom prst="rect">
              <a:avLst/>
            </a:prstGeom>
          </p:spPr>
        </p:pic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xmlns="" id="{58818291-9539-3B49-B0E1-846E4B66E163}"/>
                </a:ext>
              </a:extLst>
            </p:cNvPr>
            <p:cNvSpPr/>
            <p:nvPr/>
          </p:nvSpPr>
          <p:spPr>
            <a:xfrm rot="5400000" flipH="1" flipV="1">
              <a:off x="8682917" y="3187674"/>
              <a:ext cx="1135928" cy="182285"/>
            </a:xfrm>
            <a:prstGeom prst="trapezoid">
              <a:avLst>
                <a:gd name="adj" fmla="val 98927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FA5A3DF3-ACEF-444D-8B06-48AD79305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5400000">
              <a:off x="9060844" y="3207116"/>
              <a:ext cx="378910" cy="1250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4754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53F43A-F0A3-D04A-95F7-79A97652D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Neural Scalar Quantization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D7FC030-2BF0-DC4D-B72D-8EBF64C1FF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Soft-to-hard quantization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5F0810F-98FC-C14C-A690-D3875B541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encoder part of each AE</a:t>
            </a:r>
            <a:br>
              <a:rPr lang="en-US" dirty="0"/>
            </a:br>
            <a:r>
              <a:rPr lang="en-US" dirty="0"/>
              <a:t>produces a real-valued vector</a:t>
            </a:r>
          </a:p>
          <a:p>
            <a:r>
              <a:rPr lang="en-US" dirty="0"/>
              <a:t>Soft-to-hard quantization is to</a:t>
            </a:r>
            <a:br>
              <a:rPr lang="en-US" dirty="0"/>
            </a:br>
            <a:r>
              <a:rPr lang="en-US" dirty="0"/>
              <a:t>convert it into a </a:t>
            </a:r>
            <a:r>
              <a:rPr lang="en-US" dirty="0" err="1"/>
              <a:t>bitstring</a:t>
            </a:r>
            <a:endParaRPr lang="en-US" dirty="0"/>
          </a:p>
          <a:p>
            <a:r>
              <a:rPr lang="en-US" dirty="0"/>
              <a:t>The coding gain depends on</a:t>
            </a:r>
            <a:br>
              <a:rPr lang="en-US" dirty="0"/>
            </a:br>
            <a:r>
              <a:rPr lang="en-US" dirty="0"/>
              <a:t>the distribution of the code</a:t>
            </a:r>
          </a:p>
          <a:p>
            <a:r>
              <a:rPr lang="en-US" dirty="0"/>
              <a:t>Soft-to-hard quantization</a:t>
            </a:r>
            <a:br>
              <a:rPr lang="en-US" dirty="0"/>
            </a:br>
            <a:r>
              <a:rPr lang="en-US" dirty="0"/>
              <a:t>controls the entropy of the</a:t>
            </a:r>
            <a:br>
              <a:rPr lang="en-US" dirty="0"/>
            </a:br>
            <a:r>
              <a:rPr lang="en-US" dirty="0"/>
              <a:t>code distribution as a</a:t>
            </a:r>
            <a:br>
              <a:rPr lang="en-US" dirty="0"/>
            </a:br>
            <a:r>
              <a:rPr lang="en-US" dirty="0"/>
              <a:t>regularization term during</a:t>
            </a:r>
            <a:br>
              <a:rPr lang="en-US" dirty="0"/>
            </a:br>
            <a:r>
              <a:rPr lang="en-US" dirty="0"/>
              <a:t>optimization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8D2C558-F3AF-724A-ADA4-1397450BC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D8BA2DA8-8E77-6D4C-91E8-ED2C676EA6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C6425398-B259-BE4E-B91F-1E39591CEA4D}"/>
              </a:ext>
            </a:extLst>
          </p:cNvPr>
          <p:cNvGrpSpPr/>
          <p:nvPr/>
        </p:nvGrpSpPr>
        <p:grpSpPr>
          <a:xfrm>
            <a:off x="4012915" y="1249647"/>
            <a:ext cx="6344624" cy="4127862"/>
            <a:chOff x="6382210" y="2379619"/>
            <a:chExt cx="2959813" cy="192567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10E5CC8C-A2CA-934D-80B2-8497E515B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2689" y="3731866"/>
              <a:ext cx="66217" cy="8093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87FC01E0-CC5E-8E4B-A75C-E0024E904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5214" y="3190887"/>
              <a:ext cx="228082" cy="9932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xmlns="" id="{539A53AC-7E9B-F24B-9227-ECB1CA499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53312" y="2763597"/>
              <a:ext cx="117720" cy="1030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638772A4-BEEB-1445-803E-FB6E79CBB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01650" y="3183728"/>
              <a:ext cx="294299" cy="9932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AC2C8120-9F0F-FD47-9B41-AA6644AEE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83256" y="4205970"/>
              <a:ext cx="331086" cy="9932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A96E068F-C7D4-B943-B2DF-8F37A8CE4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15214" y="4203782"/>
              <a:ext cx="264869" cy="9932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42521F35-6A1F-AB48-BD8B-8EB9F679BA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49528" t="10485" r="46851" b="11181"/>
            <a:stretch/>
          </p:blipFill>
          <p:spPr>
            <a:xfrm>
              <a:off x="6577934" y="2879499"/>
              <a:ext cx="183207" cy="79271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2928C841-A874-214B-80D9-DBD1230C9A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0797" t="47013" r="8032" b="47160"/>
            <a:stretch/>
          </p:blipFill>
          <p:spPr>
            <a:xfrm>
              <a:off x="6782669" y="2883770"/>
              <a:ext cx="640272" cy="18426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2D3F25B2-6416-B042-BC83-ED8299001D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6783" t="11860" r="23685" b="12118"/>
            <a:stretch/>
          </p:blipFill>
          <p:spPr>
            <a:xfrm>
              <a:off x="7835576" y="2388047"/>
              <a:ext cx="624142" cy="76634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xmlns="" id="{41250A2F-2E03-C846-870B-BF8FBB4253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26783" t="11860" r="23685" b="12118"/>
            <a:stretch/>
          </p:blipFill>
          <p:spPr>
            <a:xfrm>
              <a:off x="7835848" y="3404299"/>
              <a:ext cx="624142" cy="76634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3E4A93F4-F9B0-E144-9DA6-07FAB2D352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49540" t="10517" r="46945" b="11149"/>
            <a:stretch/>
          </p:blipFill>
          <p:spPr>
            <a:xfrm>
              <a:off x="8565979" y="3384754"/>
              <a:ext cx="177878" cy="79271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7ED1266B-D5FE-B84E-BA77-DC16589D6A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9528" t="11319" r="47031" b="10347"/>
            <a:stretch/>
          </p:blipFill>
          <p:spPr>
            <a:xfrm>
              <a:off x="8559348" y="2379619"/>
              <a:ext cx="174129" cy="792710"/>
            </a:xfrm>
            <a:prstGeom prst="rect">
              <a:avLst/>
            </a:prstGeom>
          </p:spPr>
        </p:pic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xmlns="" id="{78DCE1B3-6DDB-5248-8370-E45649B7DE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2692" y="277643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xmlns="" id="{3BC78C34-0C72-4140-886C-1B381B763EFE}"/>
                </a:ext>
              </a:extLst>
            </p:cNvPr>
            <p:cNvCxnSpPr>
              <a:cxnSpLocks/>
            </p:cNvCxnSpPr>
            <p:nvPr/>
          </p:nvCxnSpPr>
          <p:spPr>
            <a:xfrm>
              <a:off x="7412692" y="326919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2B25B194-7104-C446-9AB3-7884D610C58B}"/>
                </a:ext>
              </a:extLst>
            </p:cNvPr>
            <p:cNvSpPr txBox="1"/>
            <p:nvPr/>
          </p:nvSpPr>
          <p:spPr>
            <a:xfrm>
              <a:off x="7217092" y="3643070"/>
              <a:ext cx="494454" cy="3445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Hard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Test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EFDAE0B8-A759-E748-9B69-559065B2B73D}"/>
                </a:ext>
              </a:extLst>
            </p:cNvPr>
            <p:cNvSpPr txBox="1"/>
            <p:nvPr/>
          </p:nvSpPr>
          <p:spPr>
            <a:xfrm>
              <a:off x="7175339" y="2381068"/>
              <a:ext cx="577969" cy="3445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Soft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Training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xmlns="" id="{9FFC98B3-8581-4345-9C53-3CB4D1CF3B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54086" y="326919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xmlns="" id="{BD9B97F3-7FA4-1347-8021-B21C152D1150}"/>
                </a:ext>
              </a:extLst>
            </p:cNvPr>
            <p:cNvCxnSpPr>
              <a:cxnSpLocks/>
            </p:cNvCxnSpPr>
            <p:nvPr/>
          </p:nvCxnSpPr>
          <p:spPr>
            <a:xfrm>
              <a:off x="8754086" y="277643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13CADCB3-A5EB-B24B-9D76-084F85EEBBBB}"/>
                </a:ext>
              </a:extLst>
            </p:cNvPr>
            <p:cNvSpPr txBox="1"/>
            <p:nvPr/>
          </p:nvSpPr>
          <p:spPr>
            <a:xfrm>
              <a:off x="8764028" y="3750791"/>
              <a:ext cx="457841" cy="143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Test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8BD038C0-2FF9-AF45-B197-0022B2FCBBB3}"/>
                </a:ext>
              </a:extLst>
            </p:cNvPr>
            <p:cNvSpPr txBox="1"/>
            <p:nvPr/>
          </p:nvSpPr>
          <p:spPr>
            <a:xfrm>
              <a:off x="8725341" y="2599088"/>
              <a:ext cx="577969" cy="143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Training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28" name="Trapezoid 27">
              <a:extLst>
                <a:ext uri="{FF2B5EF4-FFF2-40B4-BE49-F238E27FC236}">
                  <a16:creationId xmlns:a16="http://schemas.microsoft.com/office/drawing/2014/main" xmlns="" id="{9777E9AF-6C75-CB40-AE30-B60BF1C4E485}"/>
                </a:ext>
              </a:extLst>
            </p:cNvPr>
            <p:cNvSpPr/>
            <p:nvPr/>
          </p:nvSpPr>
          <p:spPr>
            <a:xfrm rot="5400000">
              <a:off x="5905389" y="3185103"/>
              <a:ext cx="1135928" cy="182285"/>
            </a:xfrm>
            <a:prstGeom prst="trapezoid">
              <a:avLst>
                <a:gd name="adj" fmla="val 98927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xmlns="" id="{915EED16-47F4-E248-80C2-26DD3BCEE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5400000">
              <a:off x="6283898" y="3219225"/>
              <a:ext cx="378910" cy="114041"/>
            </a:xfrm>
            <a:prstGeom prst="rect">
              <a:avLst/>
            </a:prstGeom>
          </p:spPr>
        </p:pic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xmlns="" id="{58818291-9539-3B49-B0E1-846E4B66E163}"/>
                </a:ext>
              </a:extLst>
            </p:cNvPr>
            <p:cNvSpPr/>
            <p:nvPr/>
          </p:nvSpPr>
          <p:spPr>
            <a:xfrm rot="5400000" flipH="1" flipV="1">
              <a:off x="8682917" y="3187674"/>
              <a:ext cx="1135928" cy="182285"/>
            </a:xfrm>
            <a:prstGeom prst="trapezoid">
              <a:avLst>
                <a:gd name="adj" fmla="val 98927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FA5A3DF3-ACEF-444D-8B06-48AD79305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5400000">
              <a:off x="9060844" y="3207116"/>
              <a:ext cx="378910" cy="1250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1890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04E691-F567-9640-BDCA-703B38C0F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Coding Versus Audio 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01DC34B-AAD2-6244-BC48-B0998B2E24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Generative speech models versus psychoacoustics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220B3A-8848-4A47-9270-35DCAF839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C49BD6D-19D4-BB48-BE56-1B1A8F78E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278C1C18-FBD1-AA4B-A19D-8DEA177016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752D2B34-83F1-FE48-9E24-257F8106F783}"/>
              </a:ext>
            </a:extLst>
          </p:cNvPr>
          <p:cNvGrpSpPr/>
          <p:nvPr/>
        </p:nvGrpSpPr>
        <p:grpSpPr>
          <a:xfrm>
            <a:off x="2118405" y="1440783"/>
            <a:ext cx="6513549" cy="3794751"/>
            <a:chOff x="2575023" y="2061853"/>
            <a:chExt cx="4893726" cy="2851052"/>
          </a:xfrm>
        </p:grpSpPr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xmlns="" id="{9C8EBD58-B815-9B46-BDB0-8277F716E2D6}"/>
                </a:ext>
              </a:extLst>
            </p:cNvPr>
            <p:cNvCxnSpPr/>
            <p:nvPr/>
          </p:nvCxnSpPr>
          <p:spPr>
            <a:xfrm flipV="1">
              <a:off x="3658749" y="2061853"/>
              <a:ext cx="0" cy="2618647"/>
            </a:xfrm>
            <a:prstGeom prst="straightConnector1">
              <a:avLst/>
            </a:prstGeom>
            <a:ln>
              <a:solidFill>
                <a:schemeClr val="tx1"/>
              </a:solidFill>
              <a:prstDash val="solid"/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xmlns="" id="{DCDA17D7-0E7E-6D46-912E-B29F1C0B6F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58749" y="4680500"/>
              <a:ext cx="3810000" cy="1"/>
            </a:xfrm>
            <a:prstGeom prst="straightConnector1">
              <a:avLst/>
            </a:prstGeom>
            <a:ln>
              <a:solidFill>
                <a:schemeClr val="tx1"/>
              </a:solidFill>
              <a:prstDash val="solid"/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xmlns="" id="{D10147A9-611D-BC42-B39D-3AC3970BCDD6}"/>
                </a:ext>
              </a:extLst>
            </p:cNvPr>
            <p:cNvSpPr txBox="1"/>
            <p:nvPr/>
          </p:nvSpPr>
          <p:spPr>
            <a:xfrm>
              <a:off x="6896705" y="4658544"/>
              <a:ext cx="538156" cy="2543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Bitrate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xmlns="" id="{F89D1BEA-F70C-9D41-9BE2-096EAD6304C6}"/>
                </a:ext>
              </a:extLst>
            </p:cNvPr>
            <p:cNvSpPr txBox="1"/>
            <p:nvPr/>
          </p:nvSpPr>
          <p:spPr>
            <a:xfrm rot="16200000">
              <a:off x="2060762" y="3182821"/>
              <a:ext cx="1282884" cy="2543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Subjective Quality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xmlns="" id="{3C1622F4-9A0C-5443-9894-3C1F61856BC1}"/>
                </a:ext>
              </a:extLst>
            </p:cNvPr>
            <p:cNvSpPr txBox="1"/>
            <p:nvPr/>
          </p:nvSpPr>
          <p:spPr>
            <a:xfrm>
              <a:off x="2934215" y="2223724"/>
              <a:ext cx="707778" cy="2543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Excellent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xmlns="" id="{33EBE730-00AA-0C48-AFFD-59C23E601933}"/>
                </a:ext>
              </a:extLst>
            </p:cNvPr>
            <p:cNvSpPr txBox="1"/>
            <p:nvPr/>
          </p:nvSpPr>
          <p:spPr>
            <a:xfrm>
              <a:off x="3137125" y="2701103"/>
              <a:ext cx="504868" cy="2543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Good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xmlns="" id="{DE67CFF4-6A63-EA47-83D2-9488081D89D2}"/>
                </a:ext>
              </a:extLst>
            </p:cNvPr>
            <p:cNvSpPr txBox="1"/>
            <p:nvPr/>
          </p:nvSpPr>
          <p:spPr>
            <a:xfrm>
              <a:off x="3045594" y="3178482"/>
              <a:ext cx="596399" cy="2543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Normal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xmlns="" id="{40CD800F-0902-B448-B9DD-F4961C22331C}"/>
                </a:ext>
              </a:extLst>
            </p:cNvPr>
            <p:cNvSpPr txBox="1"/>
            <p:nvPr/>
          </p:nvSpPr>
          <p:spPr>
            <a:xfrm>
              <a:off x="3208616" y="3655861"/>
              <a:ext cx="433377" cy="2543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Poor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xmlns="" id="{26F8784B-F103-1640-BC5E-6AB34ACDCF5F}"/>
                </a:ext>
              </a:extLst>
            </p:cNvPr>
            <p:cNvSpPr txBox="1"/>
            <p:nvPr/>
          </p:nvSpPr>
          <p:spPr>
            <a:xfrm>
              <a:off x="3242390" y="4133240"/>
              <a:ext cx="398884" cy="2543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Bad</a:t>
              </a:r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xmlns="" id="{CFADD27B-5AFE-4B45-9D7B-E9519CDF7796}"/>
                </a:ext>
              </a:extLst>
            </p:cNvPr>
            <p:cNvSpPr/>
            <p:nvPr/>
          </p:nvSpPr>
          <p:spPr>
            <a:xfrm>
              <a:off x="4562264" y="2349223"/>
              <a:ext cx="2645228" cy="1650290"/>
            </a:xfrm>
            <a:custGeom>
              <a:avLst/>
              <a:gdLst>
                <a:gd name="connsiteX0" fmla="*/ 0 w 2645228"/>
                <a:gd name="connsiteY0" fmla="*/ 1650290 h 1650290"/>
                <a:gd name="connsiteX1" fmla="*/ 408214 w 2645228"/>
                <a:gd name="connsiteY1" fmla="*/ 556276 h 1650290"/>
                <a:gd name="connsiteX2" fmla="*/ 1050471 w 2645228"/>
                <a:gd name="connsiteY2" fmla="*/ 60976 h 1650290"/>
                <a:gd name="connsiteX3" fmla="*/ 2002971 w 2645228"/>
                <a:gd name="connsiteY3" fmla="*/ 22876 h 1650290"/>
                <a:gd name="connsiteX4" fmla="*/ 2645228 w 2645228"/>
                <a:gd name="connsiteY4" fmla="*/ 197047 h 1650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5228" h="1650290">
                  <a:moveTo>
                    <a:pt x="0" y="1650290"/>
                  </a:moveTo>
                  <a:cubicBezTo>
                    <a:pt x="116568" y="1235726"/>
                    <a:pt x="233136" y="821162"/>
                    <a:pt x="408214" y="556276"/>
                  </a:cubicBezTo>
                  <a:cubicBezTo>
                    <a:pt x="583292" y="291390"/>
                    <a:pt x="784678" y="149876"/>
                    <a:pt x="1050471" y="60976"/>
                  </a:cubicBezTo>
                  <a:cubicBezTo>
                    <a:pt x="1316264" y="-27924"/>
                    <a:pt x="1737178" y="198"/>
                    <a:pt x="2002971" y="22876"/>
                  </a:cubicBezTo>
                  <a:cubicBezTo>
                    <a:pt x="2268764" y="45554"/>
                    <a:pt x="2456996" y="121300"/>
                    <a:pt x="2645228" y="197047"/>
                  </a:cubicBezTo>
                </a:path>
              </a:pathLst>
            </a:custGeom>
            <a:noFill/>
            <a:ln w="38100">
              <a:solidFill>
                <a:schemeClr val="accent1"/>
              </a:solidFill>
              <a:headEnd type="none" w="med" len="med"/>
              <a:tailEnd type="none" w="med" len="med"/>
            </a:ln>
          </p:spPr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xmlns="" id="{96FAEB05-E69E-184C-BCAF-C37EF80FEEA6}"/>
                </a:ext>
              </a:extLst>
            </p:cNvPr>
            <p:cNvSpPr/>
            <p:nvPr/>
          </p:nvSpPr>
          <p:spPr>
            <a:xfrm>
              <a:off x="3981021" y="2794682"/>
              <a:ext cx="2226128" cy="751412"/>
            </a:xfrm>
            <a:custGeom>
              <a:avLst/>
              <a:gdLst>
                <a:gd name="connsiteX0" fmla="*/ 0 w 2645228"/>
                <a:gd name="connsiteY0" fmla="*/ 1650290 h 1650290"/>
                <a:gd name="connsiteX1" fmla="*/ 408214 w 2645228"/>
                <a:gd name="connsiteY1" fmla="*/ 556276 h 1650290"/>
                <a:gd name="connsiteX2" fmla="*/ 1050471 w 2645228"/>
                <a:gd name="connsiteY2" fmla="*/ 60976 h 1650290"/>
                <a:gd name="connsiteX3" fmla="*/ 2002971 w 2645228"/>
                <a:gd name="connsiteY3" fmla="*/ 22876 h 1650290"/>
                <a:gd name="connsiteX4" fmla="*/ 2645228 w 2645228"/>
                <a:gd name="connsiteY4" fmla="*/ 197047 h 1650290"/>
                <a:gd name="connsiteX0" fmla="*/ 0 w 2645228"/>
                <a:gd name="connsiteY0" fmla="*/ 1629697 h 1629697"/>
                <a:gd name="connsiteX1" fmla="*/ 408214 w 2645228"/>
                <a:gd name="connsiteY1" fmla="*/ 535683 h 1629697"/>
                <a:gd name="connsiteX2" fmla="*/ 1128081 w 2645228"/>
                <a:gd name="connsiteY2" fmla="*/ 297736 h 1629697"/>
                <a:gd name="connsiteX3" fmla="*/ 2002971 w 2645228"/>
                <a:gd name="connsiteY3" fmla="*/ 2283 h 1629697"/>
                <a:gd name="connsiteX4" fmla="*/ 2645228 w 2645228"/>
                <a:gd name="connsiteY4" fmla="*/ 176454 h 1629697"/>
                <a:gd name="connsiteX0" fmla="*/ 0 w 2645228"/>
                <a:gd name="connsiteY0" fmla="*/ 1629697 h 1629697"/>
                <a:gd name="connsiteX1" fmla="*/ 531097 w 2645228"/>
                <a:gd name="connsiteY1" fmla="*/ 881500 h 1629697"/>
                <a:gd name="connsiteX2" fmla="*/ 1128081 w 2645228"/>
                <a:gd name="connsiteY2" fmla="*/ 297736 h 1629697"/>
                <a:gd name="connsiteX3" fmla="*/ 2002971 w 2645228"/>
                <a:gd name="connsiteY3" fmla="*/ 2283 h 1629697"/>
                <a:gd name="connsiteX4" fmla="*/ 2645228 w 2645228"/>
                <a:gd name="connsiteY4" fmla="*/ 176454 h 1629697"/>
                <a:gd name="connsiteX0" fmla="*/ 0 w 2645228"/>
                <a:gd name="connsiteY0" fmla="*/ 1629697 h 1629697"/>
                <a:gd name="connsiteX1" fmla="*/ 531097 w 2645228"/>
                <a:gd name="connsiteY1" fmla="*/ 881500 h 1629697"/>
                <a:gd name="connsiteX2" fmla="*/ 1128081 w 2645228"/>
                <a:gd name="connsiteY2" fmla="*/ 297736 h 1629697"/>
                <a:gd name="connsiteX3" fmla="*/ 2002971 w 2645228"/>
                <a:gd name="connsiteY3" fmla="*/ 2283 h 1629697"/>
                <a:gd name="connsiteX4" fmla="*/ 2645228 w 2645228"/>
                <a:gd name="connsiteY4" fmla="*/ 176454 h 1629697"/>
                <a:gd name="connsiteX0" fmla="*/ 0 w 2645228"/>
                <a:gd name="connsiteY0" fmla="*/ 1518759 h 1518759"/>
                <a:gd name="connsiteX1" fmla="*/ 531097 w 2645228"/>
                <a:gd name="connsiteY1" fmla="*/ 770562 h 1518759"/>
                <a:gd name="connsiteX2" fmla="*/ 1128081 w 2645228"/>
                <a:gd name="connsiteY2" fmla="*/ 186798 h 1518759"/>
                <a:gd name="connsiteX3" fmla="*/ 1893024 w 2645228"/>
                <a:gd name="connsiteY3" fmla="*/ 11979 h 1518759"/>
                <a:gd name="connsiteX4" fmla="*/ 2645228 w 2645228"/>
                <a:gd name="connsiteY4" fmla="*/ 65516 h 1518759"/>
                <a:gd name="connsiteX0" fmla="*/ 0 w 2645228"/>
                <a:gd name="connsiteY0" fmla="*/ 1515445 h 1515445"/>
                <a:gd name="connsiteX1" fmla="*/ 531097 w 2645228"/>
                <a:gd name="connsiteY1" fmla="*/ 767248 h 1515445"/>
                <a:gd name="connsiteX2" fmla="*/ 1128081 w 2645228"/>
                <a:gd name="connsiteY2" fmla="*/ 183484 h 1515445"/>
                <a:gd name="connsiteX3" fmla="*/ 1893024 w 2645228"/>
                <a:gd name="connsiteY3" fmla="*/ 8665 h 1515445"/>
                <a:gd name="connsiteX4" fmla="*/ 2645228 w 2645228"/>
                <a:gd name="connsiteY4" fmla="*/ 62202 h 1515445"/>
                <a:gd name="connsiteX0" fmla="*/ 0 w 2645228"/>
                <a:gd name="connsiteY0" fmla="*/ 1521320 h 1521320"/>
                <a:gd name="connsiteX1" fmla="*/ 531097 w 2645228"/>
                <a:gd name="connsiteY1" fmla="*/ 773123 h 1521320"/>
                <a:gd name="connsiteX2" fmla="*/ 1108678 w 2645228"/>
                <a:gd name="connsiteY2" fmla="*/ 269780 h 1521320"/>
                <a:gd name="connsiteX3" fmla="*/ 1893024 w 2645228"/>
                <a:gd name="connsiteY3" fmla="*/ 14540 h 1521320"/>
                <a:gd name="connsiteX4" fmla="*/ 2645228 w 2645228"/>
                <a:gd name="connsiteY4" fmla="*/ 68077 h 1521320"/>
                <a:gd name="connsiteX0" fmla="*/ 0 w 2645228"/>
                <a:gd name="connsiteY0" fmla="*/ 1565924 h 1565924"/>
                <a:gd name="connsiteX1" fmla="*/ 531097 w 2645228"/>
                <a:gd name="connsiteY1" fmla="*/ 817727 h 1565924"/>
                <a:gd name="connsiteX2" fmla="*/ 1108678 w 2645228"/>
                <a:gd name="connsiteY2" fmla="*/ 314384 h 1565924"/>
                <a:gd name="connsiteX3" fmla="*/ 1893024 w 2645228"/>
                <a:gd name="connsiteY3" fmla="*/ 59144 h 1565924"/>
                <a:gd name="connsiteX4" fmla="*/ 2645228 w 2645228"/>
                <a:gd name="connsiteY4" fmla="*/ 29447 h 156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5228" h="1565924">
                  <a:moveTo>
                    <a:pt x="0" y="1565924"/>
                  </a:moveTo>
                  <a:cubicBezTo>
                    <a:pt x="252386" y="1111150"/>
                    <a:pt x="346317" y="1026317"/>
                    <a:pt x="531097" y="817727"/>
                  </a:cubicBezTo>
                  <a:cubicBezTo>
                    <a:pt x="715877" y="609137"/>
                    <a:pt x="881690" y="440815"/>
                    <a:pt x="1108678" y="314384"/>
                  </a:cubicBezTo>
                  <a:cubicBezTo>
                    <a:pt x="1335666" y="187954"/>
                    <a:pt x="1636932" y="106633"/>
                    <a:pt x="1893024" y="59144"/>
                  </a:cubicBezTo>
                  <a:cubicBezTo>
                    <a:pt x="2149116" y="11655"/>
                    <a:pt x="2321178" y="-30216"/>
                    <a:pt x="2645228" y="29447"/>
                  </a:cubicBezTo>
                </a:path>
              </a:pathLst>
            </a:custGeom>
            <a:noFill/>
            <a:ln w="38100">
              <a:solidFill>
                <a:schemeClr val="accent5">
                  <a:lumMod val="75000"/>
                </a:schemeClr>
              </a:solidFill>
              <a:headEnd type="none" w="med" len="med"/>
              <a:tailEnd type="none" w="med" len="med"/>
            </a:ln>
          </p:spPr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xmlns="" id="{26418352-B369-7242-B1F6-391F6F9CBE7C}"/>
                </a:ext>
              </a:extLst>
            </p:cNvPr>
            <p:cNvSpPr txBox="1"/>
            <p:nvPr/>
          </p:nvSpPr>
          <p:spPr>
            <a:xfrm>
              <a:off x="3749840" y="3515285"/>
              <a:ext cx="424176" cy="196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50" dirty="0">
                  <a:solidFill>
                    <a:schemeClr val="accent5">
                      <a:lumMod val="50000"/>
                    </a:schemeClr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G.729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xmlns="" id="{09478826-2F39-1F4A-92A4-D29A0983FC9C}"/>
                </a:ext>
              </a:extLst>
            </p:cNvPr>
            <p:cNvSpPr txBox="1"/>
            <p:nvPr/>
          </p:nvSpPr>
          <p:spPr>
            <a:xfrm>
              <a:off x="3836749" y="3089957"/>
              <a:ext cx="354323" cy="196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50" dirty="0">
                  <a:solidFill>
                    <a:schemeClr val="accent5">
                      <a:lumMod val="50000"/>
                    </a:schemeClr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AMR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xmlns="" id="{85213159-0034-234E-86BD-B4D8B965AE88}"/>
                </a:ext>
              </a:extLst>
            </p:cNvPr>
            <p:cNvSpPr txBox="1"/>
            <p:nvPr/>
          </p:nvSpPr>
          <p:spPr>
            <a:xfrm>
              <a:off x="4136741" y="2847757"/>
              <a:ext cx="553042" cy="196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50" dirty="0">
                  <a:solidFill>
                    <a:schemeClr val="accent5">
                      <a:lumMod val="50000"/>
                    </a:schemeClr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AMR-WB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xmlns="" id="{FB488F04-B78E-F14C-8339-BB75B1FBD109}"/>
                </a:ext>
              </a:extLst>
            </p:cNvPr>
            <p:cNvSpPr txBox="1"/>
            <p:nvPr/>
          </p:nvSpPr>
          <p:spPr>
            <a:xfrm>
              <a:off x="5258256" y="2606559"/>
              <a:ext cx="616874" cy="196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50" dirty="0">
                  <a:solidFill>
                    <a:schemeClr val="accent5">
                      <a:lumMod val="50000"/>
                    </a:schemeClr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AMR-WB+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xmlns="" id="{225613A0-83F0-9749-9927-508B491B4CA0}"/>
                </a:ext>
              </a:extLst>
            </p:cNvPr>
            <p:cNvSpPr txBox="1"/>
            <p:nvPr/>
          </p:nvSpPr>
          <p:spPr>
            <a:xfrm>
              <a:off x="4477397" y="2530476"/>
              <a:ext cx="654208" cy="196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50" dirty="0">
                  <a:solidFill>
                    <a:schemeClr val="accent1">
                      <a:lumMod val="50000"/>
                    </a:schemeClr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HE-AAC V2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xmlns="" id="{7C170E36-ACC4-C849-BD4D-D9D838958077}"/>
                </a:ext>
              </a:extLst>
            </p:cNvPr>
            <p:cNvSpPr txBox="1"/>
            <p:nvPr/>
          </p:nvSpPr>
          <p:spPr>
            <a:xfrm>
              <a:off x="4920632" y="2310419"/>
              <a:ext cx="506072" cy="196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50" dirty="0">
                  <a:solidFill>
                    <a:schemeClr val="accent1">
                      <a:lumMod val="50000"/>
                    </a:schemeClr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HE-AAC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xmlns="" id="{D6E96D05-B69E-8E44-88D4-B8409BF8EAEE}"/>
                </a:ext>
              </a:extLst>
            </p:cNvPr>
            <p:cNvSpPr txBox="1"/>
            <p:nvPr/>
          </p:nvSpPr>
          <p:spPr>
            <a:xfrm>
              <a:off x="5495739" y="2134224"/>
              <a:ext cx="338666" cy="196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50" dirty="0">
                  <a:solidFill>
                    <a:schemeClr val="accent1">
                      <a:lumMod val="50000"/>
                    </a:schemeClr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AAC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xmlns="" id="{AE960A21-C352-184F-B72B-82CE4AA9698B}"/>
                </a:ext>
              </a:extLst>
            </p:cNvPr>
            <p:cNvSpPr txBox="1"/>
            <p:nvPr/>
          </p:nvSpPr>
          <p:spPr>
            <a:xfrm>
              <a:off x="6126628" y="2356123"/>
              <a:ext cx="692748" cy="196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50" dirty="0">
                  <a:solidFill>
                    <a:schemeClr val="accent1">
                      <a:lumMod val="50000"/>
                    </a:schemeClr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MPEG-2 BC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xmlns="" id="{5BAB7503-7D00-0948-8380-D39B2B44F314}"/>
                </a:ext>
              </a:extLst>
            </p:cNvPr>
            <p:cNvSpPr txBox="1"/>
            <p:nvPr/>
          </p:nvSpPr>
          <p:spPr>
            <a:xfrm>
              <a:off x="6839110" y="2503610"/>
              <a:ext cx="520524" cy="196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50" dirty="0">
                  <a:solidFill>
                    <a:schemeClr val="accent1">
                      <a:lumMod val="50000"/>
                    </a:schemeClr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MPEG-1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xmlns="" id="{3520388B-09DF-9346-8E12-D2920B1DBD7B}"/>
                </a:ext>
              </a:extLst>
            </p:cNvPr>
            <p:cNvSpPr txBox="1"/>
            <p:nvPr/>
          </p:nvSpPr>
          <p:spPr>
            <a:xfrm>
              <a:off x="4283655" y="4640469"/>
              <a:ext cx="380819" cy="2543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10k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xmlns="" id="{9CC13EA0-B3A2-0546-B5B8-56D7D37BBA73}"/>
                </a:ext>
              </a:extLst>
            </p:cNvPr>
            <p:cNvSpPr txBox="1"/>
            <p:nvPr/>
          </p:nvSpPr>
          <p:spPr>
            <a:xfrm>
              <a:off x="5292689" y="4640468"/>
              <a:ext cx="380819" cy="2543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24k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7521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CD3CE8-CDED-B74D-BB29-E33A7685F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Cross-Module Residual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5654C09-D3C1-7E4D-8E22-526885C6D43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8BC2A1C-0CFE-9946-93B4-0CA5DA56F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So, does it work?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C692698-6121-3A4E-861D-23B688E59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2C5ED642-3D04-7D4E-832C-4C2785F72F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Interspeech</a:t>
            </a:r>
            <a:r>
              <a:rPr lang="en-US" dirty="0"/>
              <a:t> 2019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xmlns="" id="{F28015CA-C544-FE43-ADC6-0E220AFA0A17}"/>
              </a:ext>
            </a:extLst>
          </p:cNvPr>
          <p:cNvSpPr txBox="1"/>
          <p:nvPr/>
        </p:nvSpPr>
        <p:spPr>
          <a:xfrm>
            <a:off x="1728771" y="3190358"/>
            <a:ext cx="11512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The 1</a:t>
            </a:r>
            <a:r>
              <a:rPr lang="en-US" sz="1200" baseline="300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st</a:t>
            </a:r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 module</a:t>
            </a:r>
          </a:p>
        </p:txBody>
      </p:sp>
      <p:sp>
        <p:nvSpPr>
          <p:cNvPr id="76" name="Trapezoid 75">
            <a:extLst>
              <a:ext uri="{FF2B5EF4-FFF2-40B4-BE49-F238E27FC236}">
                <a16:creationId xmlns:a16="http://schemas.microsoft.com/office/drawing/2014/main" xmlns="" id="{A525EAA3-B185-1F45-A398-E653ECB1E89C}"/>
              </a:ext>
            </a:extLst>
          </p:cNvPr>
          <p:cNvSpPr/>
          <p:nvPr/>
        </p:nvSpPr>
        <p:spPr>
          <a:xfrm>
            <a:off x="1457818" y="2353201"/>
            <a:ext cx="1256339" cy="521161"/>
          </a:xfrm>
          <a:prstGeom prst="trapezoid">
            <a:avLst>
              <a:gd name="adj" fmla="val 15846"/>
            </a:avLst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8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Encoder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7941217F-FDDB-6A44-BBA0-D066F61BF282}"/>
              </a:ext>
            </a:extLst>
          </p:cNvPr>
          <p:cNvGrpSpPr/>
          <p:nvPr/>
        </p:nvGrpSpPr>
        <p:grpSpPr>
          <a:xfrm>
            <a:off x="1457820" y="1625090"/>
            <a:ext cx="1256337" cy="521161"/>
            <a:chOff x="576065" y="1625090"/>
            <a:chExt cx="1256337" cy="521161"/>
          </a:xfrm>
        </p:grpSpPr>
        <p:sp>
          <p:nvSpPr>
            <p:cNvPr id="145" name="Trapezoid 144">
              <a:extLst>
                <a:ext uri="{FF2B5EF4-FFF2-40B4-BE49-F238E27FC236}">
                  <a16:creationId xmlns:a16="http://schemas.microsoft.com/office/drawing/2014/main" xmlns="" id="{925C4468-F0C1-2F4C-A4D1-B07778BBBB78}"/>
                </a:ext>
              </a:extLst>
            </p:cNvPr>
            <p:cNvSpPr/>
            <p:nvPr/>
          </p:nvSpPr>
          <p:spPr>
            <a:xfrm rot="10800000">
              <a:off x="576065" y="1625090"/>
              <a:ext cx="1256337" cy="521161"/>
            </a:xfrm>
            <a:prstGeom prst="trapezoid">
              <a:avLst>
                <a:gd name="adj" fmla="val 15846"/>
              </a:avLst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60" dirty="0"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endParaRP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xmlns="" id="{E90223A2-6D02-7441-8E36-BED4457D3DB1}"/>
                </a:ext>
              </a:extLst>
            </p:cNvPr>
            <p:cNvSpPr txBox="1"/>
            <p:nvPr/>
          </p:nvSpPr>
          <p:spPr>
            <a:xfrm>
              <a:off x="714354" y="1726408"/>
              <a:ext cx="979755" cy="350865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Calibri Light" panose="020F0502020204030204" pitchFamily="34" charset="0"/>
                </a:rPr>
                <a:t>Decoder</a:t>
              </a:r>
            </a:p>
          </p:txBody>
        </p:sp>
      </p:grpSp>
      <p:sp>
        <p:nvSpPr>
          <p:cNvPr id="144" name="Rectangle 143">
            <a:extLst>
              <a:ext uri="{FF2B5EF4-FFF2-40B4-BE49-F238E27FC236}">
                <a16:creationId xmlns:a16="http://schemas.microsoft.com/office/drawing/2014/main" xmlns="" id="{D09E3528-8A21-364F-8B15-190EEE460C08}"/>
              </a:ext>
            </a:extLst>
          </p:cNvPr>
          <p:cNvSpPr/>
          <p:nvPr/>
        </p:nvSpPr>
        <p:spPr>
          <a:xfrm>
            <a:off x="1539649" y="2149908"/>
            <a:ext cx="1095360" cy="20173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2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Code Layer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xmlns="" id="{0F24B70D-8A7C-D048-AA35-6F40F5220CA8}"/>
              </a:ext>
            </a:extLst>
          </p:cNvPr>
          <p:cNvGrpSpPr/>
          <p:nvPr/>
        </p:nvGrpSpPr>
        <p:grpSpPr>
          <a:xfrm>
            <a:off x="4362519" y="1625090"/>
            <a:ext cx="1256339" cy="1249272"/>
            <a:chOff x="54025" y="307106"/>
            <a:chExt cx="786588" cy="929868"/>
          </a:xfrm>
        </p:grpSpPr>
        <p:sp>
          <p:nvSpPr>
            <p:cNvPr id="149" name="Trapezoid 148">
              <a:extLst>
                <a:ext uri="{FF2B5EF4-FFF2-40B4-BE49-F238E27FC236}">
                  <a16:creationId xmlns:a16="http://schemas.microsoft.com/office/drawing/2014/main" xmlns="" id="{D182E8B9-138C-F242-8BE7-7282BE265145}"/>
                </a:ext>
              </a:extLst>
            </p:cNvPr>
            <p:cNvSpPr/>
            <p:nvPr/>
          </p:nvSpPr>
          <p:spPr>
            <a:xfrm>
              <a:off x="54025" y="849059"/>
              <a:ext cx="786588" cy="387915"/>
            </a:xfrm>
            <a:prstGeom prst="trapezoid">
              <a:avLst>
                <a:gd name="adj" fmla="val 15846"/>
              </a:avLst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Encoder</a:t>
              </a:r>
            </a:p>
          </p:txBody>
        </p: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xmlns="" id="{98F51EBF-E1CB-7E4D-AF03-35E16288D5A9}"/>
                </a:ext>
              </a:extLst>
            </p:cNvPr>
            <p:cNvGrpSpPr/>
            <p:nvPr/>
          </p:nvGrpSpPr>
          <p:grpSpPr>
            <a:xfrm>
              <a:off x="54026" y="307106"/>
              <a:ext cx="786587" cy="387915"/>
              <a:chOff x="54026" y="333740"/>
              <a:chExt cx="786587" cy="387915"/>
            </a:xfrm>
          </p:grpSpPr>
          <p:sp>
            <p:nvSpPr>
              <p:cNvPr id="152" name="Trapezoid 151">
                <a:extLst>
                  <a:ext uri="{FF2B5EF4-FFF2-40B4-BE49-F238E27FC236}">
                    <a16:creationId xmlns:a16="http://schemas.microsoft.com/office/drawing/2014/main" xmlns="" id="{E2C1F029-74DF-F14A-87DB-CC7314CAA45F}"/>
                  </a:ext>
                </a:extLst>
              </p:cNvPr>
              <p:cNvSpPr/>
              <p:nvPr/>
            </p:nvSpPr>
            <p:spPr>
              <a:xfrm rot="10800000">
                <a:off x="54026" y="333740"/>
                <a:ext cx="786587" cy="387915"/>
              </a:xfrm>
              <a:prstGeom prst="trapezoid">
                <a:avLst>
                  <a:gd name="adj" fmla="val 15846"/>
                </a:avLst>
              </a:prstGeom>
              <a:solidFill>
                <a:schemeClr val="bg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260" dirty="0">
                  <a:solidFill>
                    <a:schemeClr val="tx1"/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</a:endParaRP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xmlns="" id="{D1E00F90-4641-0147-8976-FE38165A093D}"/>
                  </a:ext>
                </a:extLst>
              </p:cNvPr>
              <p:cNvSpPr txBox="1"/>
              <p:nvPr/>
            </p:nvSpPr>
            <p:spPr>
              <a:xfrm>
                <a:off x="140608" y="409154"/>
                <a:ext cx="613420" cy="261159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80" dirty="0">
                    <a:latin typeface="Helvetica Neue Light" panose="02000403000000020004" pitchFamily="2" charset="0"/>
                    <a:ea typeface="Helvetica Neue Light" panose="02000403000000020004" pitchFamily="2" charset="0"/>
                    <a:cs typeface="Calibri Light" panose="020F0502020204030204" pitchFamily="34" charset="0"/>
                  </a:rPr>
                  <a:t>Decoder</a:t>
                </a:r>
              </a:p>
            </p:txBody>
          </p:sp>
        </p:grp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xmlns="" id="{F01B08FF-11FA-9F40-B1D6-148858C42F60}"/>
                </a:ext>
              </a:extLst>
            </p:cNvPr>
            <p:cNvSpPr/>
            <p:nvPr/>
          </p:nvSpPr>
          <p:spPr>
            <a:xfrm>
              <a:off x="105259" y="697743"/>
              <a:ext cx="685800" cy="15219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320" dirty="0">
                  <a:solidFill>
                    <a:schemeClr val="tx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Code Layer</a:t>
              </a:r>
            </a:p>
          </p:txBody>
        </p:sp>
      </p:grpSp>
      <p:sp>
        <p:nvSpPr>
          <p:cNvPr id="155" name="TextBox 154">
            <a:extLst>
              <a:ext uri="{FF2B5EF4-FFF2-40B4-BE49-F238E27FC236}">
                <a16:creationId xmlns:a16="http://schemas.microsoft.com/office/drawing/2014/main" xmlns="" id="{13894A62-8E74-3845-9F0D-23C344568278}"/>
              </a:ext>
            </a:extLst>
          </p:cNvPr>
          <p:cNvSpPr txBox="1"/>
          <p:nvPr/>
        </p:nvSpPr>
        <p:spPr>
          <a:xfrm>
            <a:off x="4401945" y="3190358"/>
            <a:ext cx="1184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The 2</a:t>
            </a:r>
            <a:r>
              <a:rPr lang="en-US" sz="1200" baseline="300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nd</a:t>
            </a:r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 module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EC369C21-1C11-014B-B8B4-26018872E6DA}"/>
              </a:ext>
            </a:extLst>
          </p:cNvPr>
          <p:cNvGrpSpPr/>
          <p:nvPr/>
        </p:nvGrpSpPr>
        <p:grpSpPr>
          <a:xfrm>
            <a:off x="2794112" y="1464277"/>
            <a:ext cx="2835678" cy="1644022"/>
            <a:chOff x="1618443" y="1464277"/>
            <a:chExt cx="2835678" cy="1644022"/>
          </a:xfrm>
        </p:grpSpPr>
        <p:sp>
          <p:nvSpPr>
            <p:cNvPr id="154" name="Freeform 153">
              <a:extLst>
                <a:ext uri="{FF2B5EF4-FFF2-40B4-BE49-F238E27FC236}">
                  <a16:creationId xmlns:a16="http://schemas.microsoft.com/office/drawing/2014/main" xmlns="" id="{55AF27E5-AFA0-B444-898A-416755092406}"/>
                </a:ext>
              </a:extLst>
            </p:cNvPr>
            <p:cNvSpPr/>
            <p:nvPr/>
          </p:nvSpPr>
          <p:spPr>
            <a:xfrm>
              <a:off x="1618443" y="1464277"/>
              <a:ext cx="1521013" cy="1580232"/>
            </a:xfrm>
            <a:custGeom>
              <a:avLst/>
              <a:gdLst>
                <a:gd name="connsiteX0" fmla="*/ 0 w 1114147"/>
                <a:gd name="connsiteY0" fmla="*/ 0 h 1460976"/>
                <a:gd name="connsiteX1" fmla="*/ 461639 w 1114147"/>
                <a:gd name="connsiteY1" fmla="*/ 230820 h 1460976"/>
                <a:gd name="connsiteX2" fmla="*/ 727969 w 1114147"/>
                <a:gd name="connsiteY2" fmla="*/ 1273946 h 1460976"/>
                <a:gd name="connsiteX3" fmla="*/ 1114147 w 1114147"/>
                <a:gd name="connsiteY3" fmla="*/ 1455938 h 1460976"/>
                <a:gd name="connsiteX0" fmla="*/ 0 w 1114147"/>
                <a:gd name="connsiteY0" fmla="*/ 0 h 1456684"/>
                <a:gd name="connsiteX1" fmla="*/ 461639 w 1114147"/>
                <a:gd name="connsiteY1" fmla="*/ 230820 h 1456684"/>
                <a:gd name="connsiteX2" fmla="*/ 652509 w 1114147"/>
                <a:gd name="connsiteY2" fmla="*/ 1149659 h 1456684"/>
                <a:gd name="connsiteX3" fmla="*/ 1114147 w 1114147"/>
                <a:gd name="connsiteY3" fmla="*/ 1455938 h 1456684"/>
                <a:gd name="connsiteX0" fmla="*/ 0 w 1114147"/>
                <a:gd name="connsiteY0" fmla="*/ 0 h 1456729"/>
                <a:gd name="connsiteX1" fmla="*/ 542579 w 1114147"/>
                <a:gd name="connsiteY1" fmla="*/ 186432 h 1456729"/>
                <a:gd name="connsiteX2" fmla="*/ 652509 w 1114147"/>
                <a:gd name="connsiteY2" fmla="*/ 1149659 h 1456729"/>
                <a:gd name="connsiteX3" fmla="*/ 1114147 w 1114147"/>
                <a:gd name="connsiteY3" fmla="*/ 1455938 h 1456729"/>
                <a:gd name="connsiteX0" fmla="*/ 0 w 1114147"/>
                <a:gd name="connsiteY0" fmla="*/ 0 h 1459033"/>
                <a:gd name="connsiteX1" fmla="*/ 542579 w 1114147"/>
                <a:gd name="connsiteY1" fmla="*/ 186432 h 1459033"/>
                <a:gd name="connsiteX2" fmla="*/ 586745 w 1114147"/>
                <a:gd name="connsiteY2" fmla="*/ 1247313 h 1459033"/>
                <a:gd name="connsiteX3" fmla="*/ 1114147 w 1114147"/>
                <a:gd name="connsiteY3" fmla="*/ 1455938 h 1459033"/>
                <a:gd name="connsiteX0" fmla="*/ 0 w 1114147"/>
                <a:gd name="connsiteY0" fmla="*/ 0 h 1464387"/>
                <a:gd name="connsiteX1" fmla="*/ 542579 w 1114147"/>
                <a:gd name="connsiteY1" fmla="*/ 186432 h 1464387"/>
                <a:gd name="connsiteX2" fmla="*/ 713833 w 1114147"/>
                <a:gd name="connsiteY2" fmla="*/ 1287262 h 1464387"/>
                <a:gd name="connsiteX3" fmla="*/ 1114147 w 1114147"/>
                <a:gd name="connsiteY3" fmla="*/ 1455938 h 1464387"/>
                <a:gd name="connsiteX0" fmla="*/ 0 w 1114147"/>
                <a:gd name="connsiteY0" fmla="*/ 0 h 1457850"/>
                <a:gd name="connsiteX1" fmla="*/ 542579 w 1114147"/>
                <a:gd name="connsiteY1" fmla="*/ 186432 h 1457850"/>
                <a:gd name="connsiteX2" fmla="*/ 713833 w 1114147"/>
                <a:gd name="connsiteY2" fmla="*/ 1287262 h 1457850"/>
                <a:gd name="connsiteX3" fmla="*/ 1114147 w 1114147"/>
                <a:gd name="connsiteY3" fmla="*/ 1455938 h 1457850"/>
                <a:gd name="connsiteX0" fmla="*/ 0 w 1114147"/>
                <a:gd name="connsiteY0" fmla="*/ 0 h 1464526"/>
                <a:gd name="connsiteX1" fmla="*/ 644249 w 1114147"/>
                <a:gd name="connsiteY1" fmla="*/ 181993 h 1464526"/>
                <a:gd name="connsiteX2" fmla="*/ 713833 w 1114147"/>
                <a:gd name="connsiteY2" fmla="*/ 1287262 h 1464526"/>
                <a:gd name="connsiteX3" fmla="*/ 1114147 w 1114147"/>
                <a:gd name="connsiteY3" fmla="*/ 1455938 h 1464526"/>
                <a:gd name="connsiteX0" fmla="*/ 0 w 1114147"/>
                <a:gd name="connsiteY0" fmla="*/ 0 h 1459082"/>
                <a:gd name="connsiteX1" fmla="*/ 644249 w 1114147"/>
                <a:gd name="connsiteY1" fmla="*/ 181993 h 1459082"/>
                <a:gd name="connsiteX2" fmla="*/ 764669 w 1114147"/>
                <a:gd name="connsiteY2" fmla="*/ 1247312 h 1459082"/>
                <a:gd name="connsiteX3" fmla="*/ 1114147 w 1114147"/>
                <a:gd name="connsiteY3" fmla="*/ 1455938 h 1459082"/>
                <a:gd name="connsiteX0" fmla="*/ 0 w 1145919"/>
                <a:gd name="connsiteY0" fmla="*/ 0 h 1426152"/>
                <a:gd name="connsiteX1" fmla="*/ 644249 w 1145919"/>
                <a:gd name="connsiteY1" fmla="*/ 181993 h 1426152"/>
                <a:gd name="connsiteX2" fmla="*/ 764669 w 1145919"/>
                <a:gd name="connsiteY2" fmla="*/ 1247312 h 1426152"/>
                <a:gd name="connsiteX3" fmla="*/ 1145919 w 1145919"/>
                <a:gd name="connsiteY3" fmla="*/ 1419280 h 1426152"/>
                <a:gd name="connsiteX0" fmla="*/ 0 w 1145919"/>
                <a:gd name="connsiteY0" fmla="*/ 0 h 1421208"/>
                <a:gd name="connsiteX1" fmla="*/ 644249 w 1145919"/>
                <a:gd name="connsiteY1" fmla="*/ 181993 h 1421208"/>
                <a:gd name="connsiteX2" fmla="*/ 809148 w 1145919"/>
                <a:gd name="connsiteY2" fmla="*/ 1192326 h 1421208"/>
                <a:gd name="connsiteX3" fmla="*/ 1145919 w 1145919"/>
                <a:gd name="connsiteY3" fmla="*/ 1419280 h 1421208"/>
                <a:gd name="connsiteX0" fmla="*/ 0 w 1145919"/>
                <a:gd name="connsiteY0" fmla="*/ 0 h 1419280"/>
                <a:gd name="connsiteX1" fmla="*/ 644249 w 1145919"/>
                <a:gd name="connsiteY1" fmla="*/ 181993 h 1419280"/>
                <a:gd name="connsiteX2" fmla="*/ 809148 w 1145919"/>
                <a:gd name="connsiteY2" fmla="*/ 1192326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644249 w 1145919"/>
                <a:gd name="connsiteY1" fmla="*/ 181993 h 1419280"/>
                <a:gd name="connsiteX2" fmla="*/ 802794 w 1145919"/>
                <a:gd name="connsiteY2" fmla="*/ 1027369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644249 w 1145919"/>
                <a:gd name="connsiteY1" fmla="*/ 181993 h 1419280"/>
                <a:gd name="connsiteX2" fmla="*/ 802794 w 1145919"/>
                <a:gd name="connsiteY2" fmla="*/ 1027369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644249 w 1145919"/>
                <a:gd name="connsiteY1" fmla="*/ 181993 h 1419280"/>
                <a:gd name="connsiteX2" fmla="*/ 704535 w 1145919"/>
                <a:gd name="connsiteY2" fmla="*/ 1071205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523314 w 1145919"/>
                <a:gd name="connsiteY1" fmla="*/ 171034 h 1419280"/>
                <a:gd name="connsiteX2" fmla="*/ 704535 w 1145919"/>
                <a:gd name="connsiteY2" fmla="*/ 1071205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523314 w 1145919"/>
                <a:gd name="connsiteY1" fmla="*/ 171034 h 1419280"/>
                <a:gd name="connsiteX2" fmla="*/ 704535 w 1145919"/>
                <a:gd name="connsiteY2" fmla="*/ 1071205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523314 w 1145919"/>
                <a:gd name="connsiteY1" fmla="*/ 171034 h 1419280"/>
                <a:gd name="connsiteX2" fmla="*/ 791223 w 1145919"/>
                <a:gd name="connsiteY2" fmla="*/ 1063588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581107 w 1145919"/>
                <a:gd name="connsiteY1" fmla="*/ 148185 h 1419280"/>
                <a:gd name="connsiteX2" fmla="*/ 791223 w 1145919"/>
                <a:gd name="connsiteY2" fmla="*/ 1063588 h 1419280"/>
                <a:gd name="connsiteX3" fmla="*/ 1145919 w 1145919"/>
                <a:gd name="connsiteY3" fmla="*/ 1419280 h 1419280"/>
                <a:gd name="connsiteX0" fmla="*/ 0 w 953278"/>
                <a:gd name="connsiteY0" fmla="*/ 0 h 1419280"/>
                <a:gd name="connsiteX1" fmla="*/ 388466 w 953278"/>
                <a:gd name="connsiteY1" fmla="*/ 148185 h 1419280"/>
                <a:gd name="connsiteX2" fmla="*/ 598582 w 953278"/>
                <a:gd name="connsiteY2" fmla="*/ 1063588 h 1419280"/>
                <a:gd name="connsiteX3" fmla="*/ 953278 w 953278"/>
                <a:gd name="connsiteY3" fmla="*/ 1419280 h 1419280"/>
                <a:gd name="connsiteX0" fmla="*/ 0 w 1155552"/>
                <a:gd name="connsiteY0" fmla="*/ 15574 h 1373920"/>
                <a:gd name="connsiteX1" fmla="*/ 590740 w 1155552"/>
                <a:gd name="connsiteY1" fmla="*/ 102825 h 1373920"/>
                <a:gd name="connsiteX2" fmla="*/ 800856 w 1155552"/>
                <a:gd name="connsiteY2" fmla="*/ 1018228 h 1373920"/>
                <a:gd name="connsiteX3" fmla="*/ 1155552 w 1155552"/>
                <a:gd name="connsiteY3" fmla="*/ 1373920 h 1373920"/>
                <a:gd name="connsiteX0" fmla="*/ 0 w 1155552"/>
                <a:gd name="connsiteY0" fmla="*/ 18447 h 1376793"/>
                <a:gd name="connsiteX1" fmla="*/ 590740 w 1155552"/>
                <a:gd name="connsiteY1" fmla="*/ 105698 h 1376793"/>
                <a:gd name="connsiteX2" fmla="*/ 800856 w 1155552"/>
                <a:gd name="connsiteY2" fmla="*/ 1021101 h 1376793"/>
                <a:gd name="connsiteX3" fmla="*/ 1155552 w 1155552"/>
                <a:gd name="connsiteY3" fmla="*/ 1376793 h 1376793"/>
                <a:gd name="connsiteX0" fmla="*/ 0 w 1155552"/>
                <a:gd name="connsiteY0" fmla="*/ 2162 h 1360508"/>
                <a:gd name="connsiteX1" fmla="*/ 629268 w 1155552"/>
                <a:gd name="connsiteY1" fmla="*/ 135113 h 1360508"/>
                <a:gd name="connsiteX2" fmla="*/ 800856 w 1155552"/>
                <a:gd name="connsiteY2" fmla="*/ 1004816 h 1360508"/>
                <a:gd name="connsiteX3" fmla="*/ 1155552 w 1155552"/>
                <a:gd name="connsiteY3" fmla="*/ 1360508 h 1360508"/>
                <a:gd name="connsiteX0" fmla="*/ 0 w 1155552"/>
                <a:gd name="connsiteY0" fmla="*/ 2162 h 1360508"/>
                <a:gd name="connsiteX1" fmla="*/ 629268 w 1155552"/>
                <a:gd name="connsiteY1" fmla="*/ 135113 h 1360508"/>
                <a:gd name="connsiteX2" fmla="*/ 800856 w 1155552"/>
                <a:gd name="connsiteY2" fmla="*/ 1004816 h 1360508"/>
                <a:gd name="connsiteX3" fmla="*/ 1155552 w 1155552"/>
                <a:gd name="connsiteY3" fmla="*/ 1360508 h 1360508"/>
                <a:gd name="connsiteX0" fmla="*/ 0 w 1155552"/>
                <a:gd name="connsiteY0" fmla="*/ 2162 h 1360508"/>
                <a:gd name="connsiteX1" fmla="*/ 629268 w 1155552"/>
                <a:gd name="connsiteY1" fmla="*/ 135113 h 1360508"/>
                <a:gd name="connsiteX2" fmla="*/ 800856 w 1155552"/>
                <a:gd name="connsiteY2" fmla="*/ 1004816 h 1360508"/>
                <a:gd name="connsiteX3" fmla="*/ 1155552 w 1155552"/>
                <a:gd name="connsiteY3" fmla="*/ 1360508 h 136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552" h="1360508">
                  <a:moveTo>
                    <a:pt x="0" y="2162"/>
                  </a:moveTo>
                  <a:cubicBezTo>
                    <a:pt x="247213" y="3793"/>
                    <a:pt x="495792" y="-31996"/>
                    <a:pt x="629268" y="135113"/>
                  </a:cubicBezTo>
                  <a:cubicBezTo>
                    <a:pt x="762744" y="302222"/>
                    <a:pt x="745248" y="789158"/>
                    <a:pt x="800856" y="1004816"/>
                  </a:cubicBezTo>
                  <a:cubicBezTo>
                    <a:pt x="846831" y="1167158"/>
                    <a:pt x="876800" y="1320591"/>
                    <a:pt x="1155552" y="1360508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prstDash val="sysDot"/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20"/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xmlns="" id="{73448CF3-BECD-F847-B51E-6F19664D7777}"/>
                </a:ext>
              </a:extLst>
            </p:cNvPr>
            <p:cNvSpPr txBox="1"/>
            <p:nvPr/>
          </p:nvSpPr>
          <p:spPr>
            <a:xfrm rot="5033956">
              <a:off x="1899517" y="2191740"/>
              <a:ext cx="1188146" cy="2862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6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Residual signal</a:t>
              </a:r>
            </a:p>
          </p:txBody>
        </p:sp>
        <p:pic>
          <p:nvPicPr>
            <p:cNvPr id="173" name="Picture 172">
              <a:extLst>
                <a:ext uri="{FF2B5EF4-FFF2-40B4-BE49-F238E27FC236}">
                  <a16:creationId xmlns:a16="http://schemas.microsoft.com/office/drawing/2014/main" xmlns="" id="{0865CAC3-96C6-D948-970C-3CA376E8C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98859" y="2921345"/>
              <a:ext cx="1255262" cy="186954"/>
            </a:xfrm>
            <a:prstGeom prst="rect">
              <a:avLst/>
            </a:prstGeom>
          </p:spPr>
        </p:pic>
      </p:grpSp>
      <p:pic>
        <p:nvPicPr>
          <p:cNvPr id="174" name="Picture 173">
            <a:extLst>
              <a:ext uri="{FF2B5EF4-FFF2-40B4-BE49-F238E27FC236}">
                <a16:creationId xmlns:a16="http://schemas.microsoft.com/office/drawing/2014/main" xmlns="" id="{3EAEB83E-677E-E04C-9071-D9EC8DAF3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676" y="2920988"/>
            <a:ext cx="699739" cy="186954"/>
          </a:xfrm>
          <a:prstGeom prst="rect">
            <a:avLst/>
          </a:prstGeom>
        </p:spPr>
      </p:pic>
      <p:pic>
        <p:nvPicPr>
          <p:cNvPr id="175" name="Picture 174">
            <a:extLst>
              <a:ext uri="{FF2B5EF4-FFF2-40B4-BE49-F238E27FC236}">
                <a16:creationId xmlns:a16="http://schemas.microsoft.com/office/drawing/2014/main" xmlns="" id="{DE7EE621-F303-8941-BEA9-4AC3F4FE5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464" y="2149129"/>
            <a:ext cx="304466" cy="186954"/>
          </a:xfrm>
          <a:prstGeom prst="rect">
            <a:avLst/>
          </a:prstGeom>
        </p:spPr>
      </p:pic>
      <p:pic>
        <p:nvPicPr>
          <p:cNvPr id="176" name="Picture 175">
            <a:extLst>
              <a:ext uri="{FF2B5EF4-FFF2-40B4-BE49-F238E27FC236}">
                <a16:creationId xmlns:a16="http://schemas.microsoft.com/office/drawing/2014/main" xmlns="" id="{87C5A239-366D-7746-A337-58F0304F0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2490" y="2146726"/>
            <a:ext cx="304466" cy="186954"/>
          </a:xfrm>
          <a:prstGeom prst="rect">
            <a:avLst/>
          </a:prstGeom>
        </p:spPr>
      </p:pic>
      <p:pic>
        <p:nvPicPr>
          <p:cNvPr id="178" name="Picture 177">
            <a:extLst>
              <a:ext uri="{FF2B5EF4-FFF2-40B4-BE49-F238E27FC236}">
                <a16:creationId xmlns:a16="http://schemas.microsoft.com/office/drawing/2014/main" xmlns="" id="{92D6F3B5-4611-AD4E-BF4F-4E0C4BD5BB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5106" y="1381614"/>
            <a:ext cx="1442214" cy="192295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xmlns="" id="{E0197E4E-6ED7-E947-BE4C-2EF74A679B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41563" y="1102350"/>
            <a:ext cx="849304" cy="19229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BE043DBB-04B0-7E43-AEAA-1319FCF4ACD6}"/>
              </a:ext>
            </a:extLst>
          </p:cNvPr>
          <p:cNvGrpSpPr/>
          <p:nvPr/>
        </p:nvGrpSpPr>
        <p:grpSpPr>
          <a:xfrm>
            <a:off x="5754776" y="1102350"/>
            <a:ext cx="3359193" cy="2365007"/>
            <a:chOff x="4252536" y="1102350"/>
            <a:chExt cx="3359193" cy="2365007"/>
          </a:xfrm>
        </p:grpSpPr>
        <p:sp>
          <p:nvSpPr>
            <p:cNvPr id="156" name="Freeform 155">
              <a:extLst>
                <a:ext uri="{FF2B5EF4-FFF2-40B4-BE49-F238E27FC236}">
                  <a16:creationId xmlns:a16="http://schemas.microsoft.com/office/drawing/2014/main" xmlns="" id="{519D9D86-7B90-E54E-85EA-88BC41B1AC73}"/>
                </a:ext>
              </a:extLst>
            </p:cNvPr>
            <p:cNvSpPr/>
            <p:nvPr/>
          </p:nvSpPr>
          <p:spPr>
            <a:xfrm>
              <a:off x="4252536" y="1464277"/>
              <a:ext cx="1331692" cy="1550526"/>
            </a:xfrm>
            <a:custGeom>
              <a:avLst/>
              <a:gdLst>
                <a:gd name="connsiteX0" fmla="*/ 0 w 1114147"/>
                <a:gd name="connsiteY0" fmla="*/ 0 h 1460976"/>
                <a:gd name="connsiteX1" fmla="*/ 461639 w 1114147"/>
                <a:gd name="connsiteY1" fmla="*/ 230820 h 1460976"/>
                <a:gd name="connsiteX2" fmla="*/ 727969 w 1114147"/>
                <a:gd name="connsiteY2" fmla="*/ 1273946 h 1460976"/>
                <a:gd name="connsiteX3" fmla="*/ 1114147 w 1114147"/>
                <a:gd name="connsiteY3" fmla="*/ 1455938 h 1460976"/>
                <a:gd name="connsiteX0" fmla="*/ 0 w 1114147"/>
                <a:gd name="connsiteY0" fmla="*/ 0 h 1456684"/>
                <a:gd name="connsiteX1" fmla="*/ 461639 w 1114147"/>
                <a:gd name="connsiteY1" fmla="*/ 230820 h 1456684"/>
                <a:gd name="connsiteX2" fmla="*/ 652509 w 1114147"/>
                <a:gd name="connsiteY2" fmla="*/ 1149659 h 1456684"/>
                <a:gd name="connsiteX3" fmla="*/ 1114147 w 1114147"/>
                <a:gd name="connsiteY3" fmla="*/ 1455938 h 1456684"/>
                <a:gd name="connsiteX0" fmla="*/ 0 w 1114147"/>
                <a:gd name="connsiteY0" fmla="*/ 0 h 1456729"/>
                <a:gd name="connsiteX1" fmla="*/ 542579 w 1114147"/>
                <a:gd name="connsiteY1" fmla="*/ 186432 h 1456729"/>
                <a:gd name="connsiteX2" fmla="*/ 652509 w 1114147"/>
                <a:gd name="connsiteY2" fmla="*/ 1149659 h 1456729"/>
                <a:gd name="connsiteX3" fmla="*/ 1114147 w 1114147"/>
                <a:gd name="connsiteY3" fmla="*/ 1455938 h 1456729"/>
                <a:gd name="connsiteX0" fmla="*/ 0 w 1114147"/>
                <a:gd name="connsiteY0" fmla="*/ 0 h 1459033"/>
                <a:gd name="connsiteX1" fmla="*/ 542579 w 1114147"/>
                <a:gd name="connsiteY1" fmla="*/ 186432 h 1459033"/>
                <a:gd name="connsiteX2" fmla="*/ 586745 w 1114147"/>
                <a:gd name="connsiteY2" fmla="*/ 1247313 h 1459033"/>
                <a:gd name="connsiteX3" fmla="*/ 1114147 w 1114147"/>
                <a:gd name="connsiteY3" fmla="*/ 1455938 h 1459033"/>
                <a:gd name="connsiteX0" fmla="*/ 0 w 1114147"/>
                <a:gd name="connsiteY0" fmla="*/ 0 h 1464387"/>
                <a:gd name="connsiteX1" fmla="*/ 542579 w 1114147"/>
                <a:gd name="connsiteY1" fmla="*/ 186432 h 1464387"/>
                <a:gd name="connsiteX2" fmla="*/ 713833 w 1114147"/>
                <a:gd name="connsiteY2" fmla="*/ 1287262 h 1464387"/>
                <a:gd name="connsiteX3" fmla="*/ 1114147 w 1114147"/>
                <a:gd name="connsiteY3" fmla="*/ 1455938 h 1464387"/>
                <a:gd name="connsiteX0" fmla="*/ 0 w 1114147"/>
                <a:gd name="connsiteY0" fmla="*/ 0 h 1457850"/>
                <a:gd name="connsiteX1" fmla="*/ 542579 w 1114147"/>
                <a:gd name="connsiteY1" fmla="*/ 186432 h 1457850"/>
                <a:gd name="connsiteX2" fmla="*/ 713833 w 1114147"/>
                <a:gd name="connsiteY2" fmla="*/ 1287262 h 1457850"/>
                <a:gd name="connsiteX3" fmla="*/ 1114147 w 1114147"/>
                <a:gd name="connsiteY3" fmla="*/ 1455938 h 1457850"/>
                <a:gd name="connsiteX0" fmla="*/ 0 w 1114147"/>
                <a:gd name="connsiteY0" fmla="*/ 0 h 1464526"/>
                <a:gd name="connsiteX1" fmla="*/ 644249 w 1114147"/>
                <a:gd name="connsiteY1" fmla="*/ 181993 h 1464526"/>
                <a:gd name="connsiteX2" fmla="*/ 713833 w 1114147"/>
                <a:gd name="connsiteY2" fmla="*/ 1287262 h 1464526"/>
                <a:gd name="connsiteX3" fmla="*/ 1114147 w 1114147"/>
                <a:gd name="connsiteY3" fmla="*/ 1455938 h 1464526"/>
                <a:gd name="connsiteX0" fmla="*/ 0 w 1114147"/>
                <a:gd name="connsiteY0" fmla="*/ 0 h 1459082"/>
                <a:gd name="connsiteX1" fmla="*/ 644249 w 1114147"/>
                <a:gd name="connsiteY1" fmla="*/ 181993 h 1459082"/>
                <a:gd name="connsiteX2" fmla="*/ 764669 w 1114147"/>
                <a:gd name="connsiteY2" fmla="*/ 1247312 h 1459082"/>
                <a:gd name="connsiteX3" fmla="*/ 1114147 w 1114147"/>
                <a:gd name="connsiteY3" fmla="*/ 1455938 h 1459082"/>
                <a:gd name="connsiteX0" fmla="*/ 0 w 1145919"/>
                <a:gd name="connsiteY0" fmla="*/ 0 h 1426152"/>
                <a:gd name="connsiteX1" fmla="*/ 644249 w 1145919"/>
                <a:gd name="connsiteY1" fmla="*/ 181993 h 1426152"/>
                <a:gd name="connsiteX2" fmla="*/ 764669 w 1145919"/>
                <a:gd name="connsiteY2" fmla="*/ 1247312 h 1426152"/>
                <a:gd name="connsiteX3" fmla="*/ 1145919 w 1145919"/>
                <a:gd name="connsiteY3" fmla="*/ 1419280 h 1426152"/>
                <a:gd name="connsiteX0" fmla="*/ 0 w 1145919"/>
                <a:gd name="connsiteY0" fmla="*/ 0 h 1421208"/>
                <a:gd name="connsiteX1" fmla="*/ 644249 w 1145919"/>
                <a:gd name="connsiteY1" fmla="*/ 181993 h 1421208"/>
                <a:gd name="connsiteX2" fmla="*/ 809148 w 1145919"/>
                <a:gd name="connsiteY2" fmla="*/ 1192326 h 1421208"/>
                <a:gd name="connsiteX3" fmla="*/ 1145919 w 1145919"/>
                <a:gd name="connsiteY3" fmla="*/ 1419280 h 1421208"/>
                <a:gd name="connsiteX0" fmla="*/ 0 w 1145919"/>
                <a:gd name="connsiteY0" fmla="*/ 0 h 1419280"/>
                <a:gd name="connsiteX1" fmla="*/ 644249 w 1145919"/>
                <a:gd name="connsiteY1" fmla="*/ 181993 h 1419280"/>
                <a:gd name="connsiteX2" fmla="*/ 809148 w 1145919"/>
                <a:gd name="connsiteY2" fmla="*/ 1192326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644249 w 1145919"/>
                <a:gd name="connsiteY1" fmla="*/ 181993 h 1419280"/>
                <a:gd name="connsiteX2" fmla="*/ 802794 w 1145919"/>
                <a:gd name="connsiteY2" fmla="*/ 1027369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644249 w 1145919"/>
                <a:gd name="connsiteY1" fmla="*/ 181993 h 1419280"/>
                <a:gd name="connsiteX2" fmla="*/ 802794 w 1145919"/>
                <a:gd name="connsiteY2" fmla="*/ 1027369 h 1419280"/>
                <a:gd name="connsiteX3" fmla="*/ 1145919 w 1145919"/>
                <a:gd name="connsiteY3" fmla="*/ 1419280 h 1419280"/>
                <a:gd name="connsiteX0" fmla="*/ 0 w 1145919"/>
                <a:gd name="connsiteY0" fmla="*/ 0 h 1419280"/>
                <a:gd name="connsiteX1" fmla="*/ 644249 w 1145919"/>
                <a:gd name="connsiteY1" fmla="*/ 181993 h 1419280"/>
                <a:gd name="connsiteX2" fmla="*/ 802794 w 1145919"/>
                <a:gd name="connsiteY2" fmla="*/ 1027369 h 1419280"/>
                <a:gd name="connsiteX3" fmla="*/ 1145919 w 1145919"/>
                <a:gd name="connsiteY3" fmla="*/ 1419280 h 1419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5919" h="1419280">
                  <a:moveTo>
                    <a:pt x="0" y="0"/>
                  </a:moveTo>
                  <a:cubicBezTo>
                    <a:pt x="170155" y="9248"/>
                    <a:pt x="510450" y="10765"/>
                    <a:pt x="644249" y="181993"/>
                  </a:cubicBezTo>
                  <a:cubicBezTo>
                    <a:pt x="778048" y="353221"/>
                    <a:pt x="719182" y="821155"/>
                    <a:pt x="802794" y="1027369"/>
                  </a:cubicBezTo>
                  <a:cubicBezTo>
                    <a:pt x="886406" y="1233583"/>
                    <a:pt x="869327" y="1362804"/>
                    <a:pt x="1145919" y="1419280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prstDash val="sysDot"/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20"/>
            </a:p>
          </p:txBody>
        </p:sp>
        <p:sp>
          <p:nvSpPr>
            <p:cNvPr id="157" name="Freeform 156">
              <a:extLst>
                <a:ext uri="{FF2B5EF4-FFF2-40B4-BE49-F238E27FC236}">
                  <a16:creationId xmlns:a16="http://schemas.microsoft.com/office/drawing/2014/main" xmlns="" id="{DCFA2407-9A53-EA46-A10E-94D70582F060}"/>
                </a:ext>
              </a:extLst>
            </p:cNvPr>
            <p:cNvSpPr/>
            <p:nvPr/>
          </p:nvSpPr>
          <p:spPr>
            <a:xfrm>
              <a:off x="7043128" y="1205490"/>
              <a:ext cx="568601" cy="1668872"/>
            </a:xfrm>
            <a:custGeom>
              <a:avLst/>
              <a:gdLst>
                <a:gd name="connsiteX0" fmla="*/ 0 w 469711"/>
                <a:gd name="connsiteY0" fmla="*/ 0 h 2574388"/>
                <a:gd name="connsiteX1" fmla="*/ 468923 w 469711"/>
                <a:gd name="connsiteY1" fmla="*/ 1411459 h 2574388"/>
                <a:gd name="connsiteX2" fmla="*/ 89096 w 469711"/>
                <a:gd name="connsiteY2" fmla="*/ 2574388 h 2574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9711" h="2574388">
                  <a:moveTo>
                    <a:pt x="0" y="0"/>
                  </a:moveTo>
                  <a:cubicBezTo>
                    <a:pt x="227037" y="491197"/>
                    <a:pt x="454074" y="982394"/>
                    <a:pt x="468923" y="1411459"/>
                  </a:cubicBezTo>
                  <a:cubicBezTo>
                    <a:pt x="483772" y="1840524"/>
                    <a:pt x="286434" y="2207456"/>
                    <a:pt x="89096" y="2574388"/>
                  </a:cubicBezTo>
                </a:path>
              </a:pathLst>
            </a:custGeom>
            <a:noFill/>
            <a:ln w="76200">
              <a:solidFill>
                <a:schemeClr val="tx1">
                  <a:lumMod val="65000"/>
                  <a:lumOff val="35000"/>
                  <a:alpha val="30000"/>
                </a:schemeClr>
              </a:solidFill>
              <a:headEnd type="none" w="med" len="med"/>
              <a:tailEnd type="arrow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20" dirty="0"/>
            </a:p>
          </p:txBody>
        </p: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xmlns="" id="{77C1D141-5A0E-A445-8347-11D9F3DC0444}"/>
                </a:ext>
              </a:extLst>
            </p:cNvPr>
            <p:cNvGrpSpPr/>
            <p:nvPr/>
          </p:nvGrpSpPr>
          <p:grpSpPr>
            <a:xfrm>
              <a:off x="5764747" y="1625090"/>
              <a:ext cx="1256339" cy="1249272"/>
              <a:chOff x="54025" y="307106"/>
              <a:chExt cx="786588" cy="929868"/>
            </a:xfrm>
          </p:grpSpPr>
          <p:sp>
            <p:nvSpPr>
              <p:cNvPr id="159" name="Trapezoid 158">
                <a:extLst>
                  <a:ext uri="{FF2B5EF4-FFF2-40B4-BE49-F238E27FC236}">
                    <a16:creationId xmlns:a16="http://schemas.microsoft.com/office/drawing/2014/main" xmlns="" id="{34FB1995-C37C-0A41-8115-B6850C52E422}"/>
                  </a:ext>
                </a:extLst>
              </p:cNvPr>
              <p:cNvSpPr/>
              <p:nvPr/>
            </p:nvSpPr>
            <p:spPr>
              <a:xfrm>
                <a:off x="54025" y="849059"/>
                <a:ext cx="786588" cy="387915"/>
              </a:xfrm>
              <a:prstGeom prst="trapezoid">
                <a:avLst>
                  <a:gd name="adj" fmla="val 15846"/>
                </a:avLst>
              </a:prstGeom>
              <a:solidFill>
                <a:schemeClr val="bg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80" dirty="0">
                    <a:solidFill>
                      <a:schemeClr val="tx1"/>
                    </a:solidFill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Encoder</a:t>
                </a:r>
              </a:p>
            </p:txBody>
          </p: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xmlns="" id="{58B361A8-26BF-4F4B-8199-1257BF9F67FF}"/>
                  </a:ext>
                </a:extLst>
              </p:cNvPr>
              <p:cNvGrpSpPr/>
              <p:nvPr/>
            </p:nvGrpSpPr>
            <p:grpSpPr>
              <a:xfrm>
                <a:off x="54026" y="307106"/>
                <a:ext cx="786587" cy="387915"/>
                <a:chOff x="54026" y="333740"/>
                <a:chExt cx="786587" cy="387915"/>
              </a:xfrm>
            </p:grpSpPr>
            <p:sp>
              <p:nvSpPr>
                <p:cNvPr id="162" name="Trapezoid 161">
                  <a:extLst>
                    <a:ext uri="{FF2B5EF4-FFF2-40B4-BE49-F238E27FC236}">
                      <a16:creationId xmlns:a16="http://schemas.microsoft.com/office/drawing/2014/main" xmlns="" id="{7E938D5A-3723-934D-AD1A-CB5CADC980DA}"/>
                    </a:ext>
                  </a:extLst>
                </p:cNvPr>
                <p:cNvSpPr/>
                <p:nvPr/>
              </p:nvSpPr>
              <p:spPr>
                <a:xfrm rot="10800000">
                  <a:off x="54026" y="333740"/>
                  <a:ext cx="786587" cy="387915"/>
                </a:xfrm>
                <a:prstGeom prst="trapezoid">
                  <a:avLst>
                    <a:gd name="adj" fmla="val 15846"/>
                  </a:avLst>
                </a:prstGeom>
                <a:solidFill>
                  <a:schemeClr val="bg2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60" dirty="0">
                    <a:solidFill>
                      <a:schemeClr val="tx1"/>
                    </a:solidFill>
                    <a:latin typeface="Helvetica Neue Thin" panose="020B0403020202020204" pitchFamily="34" charset="0"/>
                    <a:ea typeface="Helvetica Neue Thin" panose="020B0403020202020204" pitchFamily="34" charset="0"/>
                  </a:endParaRPr>
                </a:p>
              </p:txBody>
            </p:sp>
            <p:sp>
              <p:nvSpPr>
                <p:cNvPr id="163" name="TextBox 162">
                  <a:extLst>
                    <a:ext uri="{FF2B5EF4-FFF2-40B4-BE49-F238E27FC236}">
                      <a16:creationId xmlns:a16="http://schemas.microsoft.com/office/drawing/2014/main" xmlns="" id="{EC608ACE-8497-CD4F-B87F-419A97B9544A}"/>
                    </a:ext>
                  </a:extLst>
                </p:cNvPr>
                <p:cNvSpPr txBox="1"/>
                <p:nvPr/>
              </p:nvSpPr>
              <p:spPr>
                <a:xfrm>
                  <a:off x="140608" y="409154"/>
                  <a:ext cx="613420" cy="261159"/>
                </a:xfrm>
                <a:prstGeom prst="rect">
                  <a:avLst/>
                </a:prstGeom>
                <a:noFill/>
                <a:ln w="31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680" dirty="0">
                      <a:latin typeface="Helvetica Neue Light" panose="02000403000000020004" pitchFamily="2" charset="0"/>
                      <a:ea typeface="Helvetica Neue Light" panose="02000403000000020004" pitchFamily="2" charset="0"/>
                      <a:cs typeface="Calibri Light" panose="020F0502020204030204" pitchFamily="34" charset="0"/>
                    </a:rPr>
                    <a:t>Decoder</a:t>
                  </a:r>
                </a:p>
              </p:txBody>
            </p:sp>
          </p:grp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xmlns="" id="{136A3B33-1E61-E845-A054-6EE233B61EC3}"/>
                  </a:ext>
                </a:extLst>
              </p:cNvPr>
              <p:cNvSpPr/>
              <p:nvPr/>
            </p:nvSpPr>
            <p:spPr>
              <a:xfrm>
                <a:off x="105259" y="697743"/>
                <a:ext cx="685800" cy="150153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320" dirty="0">
                    <a:solidFill>
                      <a:schemeClr val="tx1"/>
                    </a:solidFill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Code Layer</a:t>
                </a:r>
              </a:p>
            </p:txBody>
          </p:sp>
        </p:grp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xmlns="" id="{34745E70-00A1-794E-9541-02178BA9A1C8}"/>
                </a:ext>
              </a:extLst>
            </p:cNvPr>
            <p:cNvSpPr txBox="1"/>
            <p:nvPr/>
          </p:nvSpPr>
          <p:spPr>
            <a:xfrm>
              <a:off x="5732251" y="3190358"/>
              <a:ext cx="11737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The N</a:t>
              </a:r>
              <a:r>
                <a:rPr lang="en-US" sz="1200" baseline="300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th</a:t>
              </a:r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 module</a:t>
              </a: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xmlns="" id="{F7675B27-EB46-A947-9F9C-5DC74398FE0F}"/>
                </a:ext>
              </a:extLst>
            </p:cNvPr>
            <p:cNvGrpSpPr/>
            <p:nvPr/>
          </p:nvGrpSpPr>
          <p:grpSpPr>
            <a:xfrm>
              <a:off x="5070828" y="1938144"/>
              <a:ext cx="338017" cy="315319"/>
              <a:chOff x="3053937" y="3677795"/>
              <a:chExt cx="211631" cy="197420"/>
            </a:xfrm>
          </p:grpSpPr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xmlns="" id="{3FC9FAEC-37E8-0A45-9FCD-58CF3980E7EE}"/>
                  </a:ext>
                </a:extLst>
              </p:cNvPr>
              <p:cNvSpPr/>
              <p:nvPr/>
            </p:nvSpPr>
            <p:spPr>
              <a:xfrm>
                <a:off x="3055833" y="3677795"/>
                <a:ext cx="209735" cy="1974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20" dirty="0"/>
              </a:p>
            </p:txBody>
          </p:sp>
          <p:pic>
            <p:nvPicPr>
              <p:cNvPr id="167" name="Picture 166">
                <a:extLst>
                  <a:ext uri="{FF2B5EF4-FFF2-40B4-BE49-F238E27FC236}">
                    <a16:creationId xmlns:a16="http://schemas.microsoft.com/office/drawing/2014/main" xmlns="" id="{A9822D95-52EB-674D-81B3-F1552EB5E1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53937" y="3760212"/>
                <a:ext cx="202031" cy="32585"/>
              </a:xfrm>
              <a:prstGeom prst="rect">
                <a:avLst/>
              </a:prstGeom>
            </p:spPr>
          </p:pic>
        </p:grp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xmlns="" id="{23D25464-7844-2647-8BF0-0F6B88FD4A01}"/>
                </a:ext>
              </a:extLst>
            </p:cNvPr>
            <p:cNvSpPr txBox="1"/>
            <p:nvPr/>
          </p:nvSpPr>
          <p:spPr>
            <a:xfrm rot="5033956">
              <a:off x="4404197" y="2211553"/>
              <a:ext cx="1188146" cy="2862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6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Residual signal</a:t>
              </a:r>
            </a:p>
          </p:txBody>
        </p:sp>
        <p:pic>
          <p:nvPicPr>
            <p:cNvPr id="177" name="Picture 176">
              <a:extLst>
                <a:ext uri="{FF2B5EF4-FFF2-40B4-BE49-F238E27FC236}">
                  <a16:creationId xmlns:a16="http://schemas.microsoft.com/office/drawing/2014/main" xmlns="" id="{A8212D85-FC93-A54F-AAD9-DF68A101E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73208" y="2144194"/>
              <a:ext cx="363224" cy="186954"/>
            </a:xfrm>
            <a:prstGeom prst="rect">
              <a:avLst/>
            </a:prstGeom>
          </p:spPr>
        </p:pic>
        <p:pic>
          <p:nvPicPr>
            <p:cNvPr id="180" name="Picture 179">
              <a:extLst>
                <a:ext uri="{FF2B5EF4-FFF2-40B4-BE49-F238E27FC236}">
                  <a16:creationId xmlns:a16="http://schemas.microsoft.com/office/drawing/2014/main" xmlns="" id="{BD075D89-890B-2549-9965-EFF1DB9D8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548005" y="1388253"/>
              <a:ext cx="1591775" cy="192295"/>
            </a:xfrm>
            <a:prstGeom prst="rect">
              <a:avLst/>
            </a:prstGeom>
          </p:spPr>
        </p:pic>
        <p:pic>
          <p:nvPicPr>
            <p:cNvPr id="183" name="Picture 182">
              <a:extLst>
                <a:ext uri="{FF2B5EF4-FFF2-40B4-BE49-F238E27FC236}">
                  <a16:creationId xmlns:a16="http://schemas.microsoft.com/office/drawing/2014/main" xmlns="" id="{BBFD512C-3A79-1B47-9986-664B44795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901963" y="1102350"/>
              <a:ext cx="950791" cy="192295"/>
            </a:xfrm>
            <a:prstGeom prst="rect">
              <a:avLst/>
            </a:prstGeom>
          </p:spPr>
        </p:pic>
        <p:pic>
          <p:nvPicPr>
            <p:cNvPr id="184" name="Picture 183">
              <a:extLst>
                <a:ext uri="{FF2B5EF4-FFF2-40B4-BE49-F238E27FC236}">
                  <a16:creationId xmlns:a16="http://schemas.microsoft.com/office/drawing/2014/main" xmlns="" id="{68E2A8C6-2C95-5E44-A3E3-DDE17191C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600269" y="2934937"/>
              <a:ext cx="1583034" cy="208805"/>
            </a:xfrm>
            <a:prstGeom prst="rect">
              <a:avLst/>
            </a:prstGeom>
          </p:spPr>
        </p:pic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xmlns="" id="{8F76CDE2-F160-9F40-92AD-B6698C4B608C}"/>
                </a:ext>
              </a:extLst>
            </p:cNvPr>
            <p:cNvSpPr txBox="1"/>
            <p:nvPr/>
          </p:nvSpPr>
          <p:spPr>
            <a:xfrm>
              <a:off x="6951157" y="1934878"/>
              <a:ext cx="6238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BP for </a:t>
              </a:r>
            </a:p>
          </p:txBody>
        </p:sp>
        <p:pic>
          <p:nvPicPr>
            <p:cNvPr id="187" name="Picture 186">
              <a:extLst>
                <a:ext uri="{FF2B5EF4-FFF2-40B4-BE49-F238E27FC236}">
                  <a16:creationId xmlns:a16="http://schemas.microsoft.com/office/drawing/2014/main" xmlns="" id="{74F3E7CB-6F4B-DB4B-B515-274235541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041720" y="2195964"/>
              <a:ext cx="438006" cy="192295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AAE81F7-427F-8E45-9555-EF17D2F0BC4F}"/>
              </a:ext>
            </a:extLst>
          </p:cNvPr>
          <p:cNvGrpSpPr/>
          <p:nvPr/>
        </p:nvGrpSpPr>
        <p:grpSpPr>
          <a:xfrm>
            <a:off x="4259281" y="1102350"/>
            <a:ext cx="1869993" cy="1772012"/>
            <a:chOff x="2909441" y="1102350"/>
            <a:chExt cx="1869993" cy="1772012"/>
          </a:xfrm>
        </p:grpSpPr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xmlns="" id="{6DFCFD7A-1FC5-D947-BE4A-4F39901E9165}"/>
                </a:ext>
              </a:extLst>
            </p:cNvPr>
            <p:cNvSpPr/>
            <p:nvPr/>
          </p:nvSpPr>
          <p:spPr>
            <a:xfrm>
              <a:off x="4226510" y="1205490"/>
              <a:ext cx="525994" cy="1668872"/>
            </a:xfrm>
            <a:custGeom>
              <a:avLst/>
              <a:gdLst>
                <a:gd name="connsiteX0" fmla="*/ 0 w 469711"/>
                <a:gd name="connsiteY0" fmla="*/ 0 h 2574388"/>
                <a:gd name="connsiteX1" fmla="*/ 468923 w 469711"/>
                <a:gd name="connsiteY1" fmla="*/ 1411459 h 2574388"/>
                <a:gd name="connsiteX2" fmla="*/ 89096 w 469711"/>
                <a:gd name="connsiteY2" fmla="*/ 2574388 h 2574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9711" h="2574388">
                  <a:moveTo>
                    <a:pt x="0" y="0"/>
                  </a:moveTo>
                  <a:cubicBezTo>
                    <a:pt x="227037" y="491197"/>
                    <a:pt x="454074" y="982394"/>
                    <a:pt x="468923" y="1411459"/>
                  </a:cubicBezTo>
                  <a:cubicBezTo>
                    <a:pt x="483772" y="1840524"/>
                    <a:pt x="286434" y="2207456"/>
                    <a:pt x="89096" y="2574388"/>
                  </a:cubicBezTo>
                </a:path>
              </a:pathLst>
            </a:custGeom>
            <a:noFill/>
            <a:ln w="76200">
              <a:solidFill>
                <a:schemeClr val="tx1">
                  <a:lumMod val="65000"/>
                  <a:lumOff val="35000"/>
                  <a:alpha val="30000"/>
                </a:schemeClr>
              </a:solidFill>
              <a:headEnd type="none" w="med" len="med"/>
              <a:tailEnd type="arrow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20"/>
            </a:p>
          </p:txBody>
        </p:sp>
        <p:pic>
          <p:nvPicPr>
            <p:cNvPr id="179" name="Picture 178">
              <a:extLst>
                <a:ext uri="{FF2B5EF4-FFF2-40B4-BE49-F238E27FC236}">
                  <a16:creationId xmlns:a16="http://schemas.microsoft.com/office/drawing/2014/main" xmlns="" id="{F19DA446-523A-564D-B228-BB48FDD7E7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909441" y="1384023"/>
              <a:ext cx="1442214" cy="192295"/>
            </a:xfrm>
            <a:prstGeom prst="rect">
              <a:avLst/>
            </a:prstGeom>
          </p:spPr>
        </p:pic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xmlns="" id="{04C8D51B-078E-6643-9E9C-59B01381D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234696" y="1102350"/>
              <a:ext cx="849304" cy="192295"/>
            </a:xfrm>
            <a:prstGeom prst="rect">
              <a:avLst/>
            </a:prstGeom>
          </p:spPr>
        </p:pic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xmlns="" id="{A93601D5-59E5-3146-8F6F-90253E51208A}"/>
                </a:ext>
              </a:extLst>
            </p:cNvPr>
            <p:cNvSpPr txBox="1"/>
            <p:nvPr/>
          </p:nvSpPr>
          <p:spPr>
            <a:xfrm>
              <a:off x="4155545" y="1934878"/>
              <a:ext cx="6238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BP for </a:t>
              </a:r>
            </a:p>
          </p:txBody>
        </p:sp>
        <p:pic>
          <p:nvPicPr>
            <p:cNvPr id="188" name="Picture 187">
              <a:extLst>
                <a:ext uri="{FF2B5EF4-FFF2-40B4-BE49-F238E27FC236}">
                  <a16:creationId xmlns:a16="http://schemas.microsoft.com/office/drawing/2014/main" xmlns="" id="{9947C8D8-7FCF-7E4C-ACA0-A6869072E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307033" y="2195964"/>
              <a:ext cx="373908" cy="192295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5E7E27F3-371F-8048-97C9-CDA00BF911B8}"/>
              </a:ext>
            </a:extLst>
          </p:cNvPr>
          <p:cNvGrpSpPr/>
          <p:nvPr/>
        </p:nvGrpSpPr>
        <p:grpSpPr>
          <a:xfrm>
            <a:off x="2645847" y="1205490"/>
            <a:ext cx="623889" cy="1668872"/>
            <a:chOff x="1764092" y="1205490"/>
            <a:chExt cx="623889" cy="1668872"/>
          </a:xfrm>
        </p:grpSpPr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xmlns="" id="{21FBDFEA-667F-E34D-B346-82EA510894EE}"/>
                </a:ext>
              </a:extLst>
            </p:cNvPr>
            <p:cNvSpPr/>
            <p:nvPr/>
          </p:nvSpPr>
          <p:spPr>
            <a:xfrm>
              <a:off x="1775482" y="1205490"/>
              <a:ext cx="578773" cy="1668872"/>
            </a:xfrm>
            <a:custGeom>
              <a:avLst/>
              <a:gdLst>
                <a:gd name="connsiteX0" fmla="*/ 0 w 469711"/>
                <a:gd name="connsiteY0" fmla="*/ 0 h 2574388"/>
                <a:gd name="connsiteX1" fmla="*/ 468923 w 469711"/>
                <a:gd name="connsiteY1" fmla="*/ 1411459 h 2574388"/>
                <a:gd name="connsiteX2" fmla="*/ 89096 w 469711"/>
                <a:gd name="connsiteY2" fmla="*/ 2574388 h 2574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9711" h="2574388">
                  <a:moveTo>
                    <a:pt x="0" y="0"/>
                  </a:moveTo>
                  <a:cubicBezTo>
                    <a:pt x="227037" y="491197"/>
                    <a:pt x="454074" y="982394"/>
                    <a:pt x="468923" y="1411459"/>
                  </a:cubicBezTo>
                  <a:cubicBezTo>
                    <a:pt x="483772" y="1840524"/>
                    <a:pt x="286434" y="2207456"/>
                    <a:pt x="89096" y="2574388"/>
                  </a:cubicBezTo>
                </a:path>
              </a:pathLst>
            </a:custGeom>
            <a:noFill/>
            <a:ln w="76200">
              <a:solidFill>
                <a:schemeClr val="tx1">
                  <a:lumMod val="65000"/>
                  <a:lumOff val="35000"/>
                  <a:alpha val="30000"/>
                </a:schemeClr>
              </a:solidFill>
              <a:headEnd type="none" w="med" len="med"/>
              <a:tailEnd type="arrow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20"/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xmlns="" id="{7C8DF381-7517-1D4B-AE23-9D650C7D7A00}"/>
                </a:ext>
              </a:extLst>
            </p:cNvPr>
            <p:cNvSpPr txBox="1"/>
            <p:nvPr/>
          </p:nvSpPr>
          <p:spPr>
            <a:xfrm>
              <a:off x="1764092" y="1935348"/>
              <a:ext cx="6238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BP for </a:t>
              </a:r>
            </a:p>
          </p:txBody>
        </p:sp>
        <p:pic>
          <p:nvPicPr>
            <p:cNvPr id="190" name="Picture 189">
              <a:extLst>
                <a:ext uri="{FF2B5EF4-FFF2-40B4-BE49-F238E27FC236}">
                  <a16:creationId xmlns:a16="http://schemas.microsoft.com/office/drawing/2014/main" xmlns="" id="{A34BFD5F-34F1-3345-9EB2-637C53C27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902163" y="2195964"/>
              <a:ext cx="373908" cy="192295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7A3C9089-8C5F-034A-9463-04DFBD0A1040}"/>
              </a:ext>
            </a:extLst>
          </p:cNvPr>
          <p:cNvGrpSpPr/>
          <p:nvPr/>
        </p:nvGrpSpPr>
        <p:grpSpPr>
          <a:xfrm>
            <a:off x="2404903" y="378040"/>
            <a:ext cx="7506047" cy="2593811"/>
            <a:chOff x="1229234" y="378040"/>
            <a:chExt cx="7506047" cy="2593811"/>
          </a:xfrm>
        </p:grpSpPr>
        <p:sp>
          <p:nvSpPr>
            <p:cNvPr id="170" name="Freeform 169">
              <a:extLst>
                <a:ext uri="{FF2B5EF4-FFF2-40B4-BE49-F238E27FC236}">
                  <a16:creationId xmlns:a16="http://schemas.microsoft.com/office/drawing/2014/main" xmlns="" id="{FE688F82-8BB0-0846-8C89-1CAA70D010A4}"/>
                </a:ext>
              </a:extLst>
            </p:cNvPr>
            <p:cNvSpPr/>
            <p:nvPr/>
          </p:nvSpPr>
          <p:spPr>
            <a:xfrm rot="4021121" flipH="1">
              <a:off x="3409889" y="-1802615"/>
              <a:ext cx="1810484" cy="6171794"/>
            </a:xfrm>
            <a:custGeom>
              <a:avLst/>
              <a:gdLst>
                <a:gd name="connsiteX0" fmla="*/ 0 w 469711"/>
                <a:gd name="connsiteY0" fmla="*/ 0 h 2574388"/>
                <a:gd name="connsiteX1" fmla="*/ 468923 w 469711"/>
                <a:gd name="connsiteY1" fmla="*/ 1411459 h 2574388"/>
                <a:gd name="connsiteX2" fmla="*/ 89096 w 469711"/>
                <a:gd name="connsiteY2" fmla="*/ 2574388 h 2574388"/>
                <a:gd name="connsiteX0" fmla="*/ 0 w 470281"/>
                <a:gd name="connsiteY0" fmla="*/ 0 h 2563853"/>
                <a:gd name="connsiteX1" fmla="*/ 468923 w 470281"/>
                <a:gd name="connsiteY1" fmla="*/ 1411459 h 2563853"/>
                <a:gd name="connsiteX2" fmla="*/ 178895 w 470281"/>
                <a:gd name="connsiteY2" fmla="*/ 2563853 h 2563853"/>
                <a:gd name="connsiteX0" fmla="*/ 0 w 613882"/>
                <a:gd name="connsiteY0" fmla="*/ 0 h 2563853"/>
                <a:gd name="connsiteX1" fmla="*/ 613255 w 613882"/>
                <a:gd name="connsiteY1" fmla="*/ 1796395 h 2563853"/>
                <a:gd name="connsiteX2" fmla="*/ 178895 w 613882"/>
                <a:gd name="connsiteY2" fmla="*/ 2563853 h 2563853"/>
                <a:gd name="connsiteX0" fmla="*/ 0 w 614213"/>
                <a:gd name="connsiteY0" fmla="*/ 0 h 2563853"/>
                <a:gd name="connsiteX1" fmla="*/ 613255 w 614213"/>
                <a:gd name="connsiteY1" fmla="*/ 1796395 h 2563853"/>
                <a:gd name="connsiteX2" fmla="*/ 178895 w 614213"/>
                <a:gd name="connsiteY2" fmla="*/ 2563853 h 2563853"/>
                <a:gd name="connsiteX0" fmla="*/ 0 w 616623"/>
                <a:gd name="connsiteY0" fmla="*/ 0 h 2563853"/>
                <a:gd name="connsiteX1" fmla="*/ 615678 w 616623"/>
                <a:gd name="connsiteY1" fmla="*/ 1783638 h 2563853"/>
                <a:gd name="connsiteX2" fmla="*/ 178895 w 616623"/>
                <a:gd name="connsiteY2" fmla="*/ 2563853 h 2563853"/>
                <a:gd name="connsiteX0" fmla="*/ 0 w 616623"/>
                <a:gd name="connsiteY0" fmla="*/ 0 h 2563853"/>
                <a:gd name="connsiteX1" fmla="*/ 615678 w 616623"/>
                <a:gd name="connsiteY1" fmla="*/ 1783638 h 2563853"/>
                <a:gd name="connsiteX2" fmla="*/ 178895 w 616623"/>
                <a:gd name="connsiteY2" fmla="*/ 2563853 h 2563853"/>
                <a:gd name="connsiteX0" fmla="*/ 0 w 616887"/>
                <a:gd name="connsiteY0" fmla="*/ 0 h 2563853"/>
                <a:gd name="connsiteX1" fmla="*/ 615678 w 616887"/>
                <a:gd name="connsiteY1" fmla="*/ 1783638 h 2563853"/>
                <a:gd name="connsiteX2" fmla="*/ 178895 w 616887"/>
                <a:gd name="connsiteY2" fmla="*/ 2563853 h 2563853"/>
                <a:gd name="connsiteX0" fmla="*/ 0 w 687660"/>
                <a:gd name="connsiteY0" fmla="*/ 0 h 2563853"/>
                <a:gd name="connsiteX1" fmla="*/ 686790 w 687660"/>
                <a:gd name="connsiteY1" fmla="*/ 1941352 h 2563853"/>
                <a:gd name="connsiteX2" fmla="*/ 178895 w 687660"/>
                <a:gd name="connsiteY2" fmla="*/ 2563853 h 2563853"/>
                <a:gd name="connsiteX0" fmla="*/ 0 w 722875"/>
                <a:gd name="connsiteY0" fmla="*/ 0 h 2545074"/>
                <a:gd name="connsiteX1" fmla="*/ 722005 w 722875"/>
                <a:gd name="connsiteY1" fmla="*/ 1922573 h 2545074"/>
                <a:gd name="connsiteX2" fmla="*/ 214110 w 722875"/>
                <a:gd name="connsiteY2" fmla="*/ 2545074 h 2545074"/>
                <a:gd name="connsiteX0" fmla="*/ 0 w 676782"/>
                <a:gd name="connsiteY0" fmla="*/ 0 h 2427644"/>
                <a:gd name="connsiteX1" fmla="*/ 675912 w 676782"/>
                <a:gd name="connsiteY1" fmla="*/ 1805143 h 2427644"/>
                <a:gd name="connsiteX2" fmla="*/ 168017 w 676782"/>
                <a:gd name="connsiteY2" fmla="*/ 2427644 h 2427644"/>
                <a:gd name="connsiteX0" fmla="*/ 0 w 664415"/>
                <a:gd name="connsiteY0" fmla="*/ 0 h 2427644"/>
                <a:gd name="connsiteX1" fmla="*/ 663500 w 664415"/>
                <a:gd name="connsiteY1" fmla="*/ 1822118 h 2427644"/>
                <a:gd name="connsiteX2" fmla="*/ 168017 w 664415"/>
                <a:gd name="connsiteY2" fmla="*/ 2427644 h 2427644"/>
                <a:gd name="connsiteX0" fmla="*/ 0 w 675135"/>
                <a:gd name="connsiteY0" fmla="*/ 0 h 2427644"/>
                <a:gd name="connsiteX1" fmla="*/ 663500 w 675135"/>
                <a:gd name="connsiteY1" fmla="*/ 1822118 h 2427644"/>
                <a:gd name="connsiteX2" fmla="*/ 309309 w 675135"/>
                <a:gd name="connsiteY2" fmla="*/ 2210943 h 2427644"/>
                <a:gd name="connsiteX3" fmla="*/ 168017 w 675135"/>
                <a:gd name="connsiteY3" fmla="*/ 2427644 h 2427644"/>
                <a:gd name="connsiteX0" fmla="*/ 0 w 665839"/>
                <a:gd name="connsiteY0" fmla="*/ 0 h 2427644"/>
                <a:gd name="connsiteX1" fmla="*/ 663500 w 665839"/>
                <a:gd name="connsiteY1" fmla="*/ 1822118 h 2427644"/>
                <a:gd name="connsiteX2" fmla="*/ 309309 w 665839"/>
                <a:gd name="connsiteY2" fmla="*/ 2210943 h 2427644"/>
                <a:gd name="connsiteX3" fmla="*/ 168017 w 665839"/>
                <a:gd name="connsiteY3" fmla="*/ 2427644 h 2427644"/>
                <a:gd name="connsiteX0" fmla="*/ 0 w 665839"/>
                <a:gd name="connsiteY0" fmla="*/ 0 h 2427644"/>
                <a:gd name="connsiteX1" fmla="*/ 663500 w 665839"/>
                <a:gd name="connsiteY1" fmla="*/ 1822118 h 2427644"/>
                <a:gd name="connsiteX2" fmla="*/ 309309 w 665839"/>
                <a:gd name="connsiteY2" fmla="*/ 2210943 h 2427644"/>
                <a:gd name="connsiteX3" fmla="*/ 168017 w 665839"/>
                <a:gd name="connsiteY3" fmla="*/ 2427644 h 2427644"/>
                <a:gd name="connsiteX0" fmla="*/ 0 w 665690"/>
                <a:gd name="connsiteY0" fmla="*/ 0 h 2427644"/>
                <a:gd name="connsiteX1" fmla="*/ 663500 w 665690"/>
                <a:gd name="connsiteY1" fmla="*/ 1822118 h 2427644"/>
                <a:gd name="connsiteX2" fmla="*/ 286908 w 665690"/>
                <a:gd name="connsiteY2" fmla="*/ 2232135 h 2427644"/>
                <a:gd name="connsiteX3" fmla="*/ 168017 w 665690"/>
                <a:gd name="connsiteY3" fmla="*/ 2427644 h 2427644"/>
                <a:gd name="connsiteX0" fmla="*/ 0 w 665690"/>
                <a:gd name="connsiteY0" fmla="*/ 0 h 2427644"/>
                <a:gd name="connsiteX1" fmla="*/ 663500 w 665690"/>
                <a:gd name="connsiteY1" fmla="*/ 1822118 h 2427644"/>
                <a:gd name="connsiteX2" fmla="*/ 286908 w 665690"/>
                <a:gd name="connsiteY2" fmla="*/ 2232135 h 2427644"/>
                <a:gd name="connsiteX3" fmla="*/ 168017 w 665690"/>
                <a:gd name="connsiteY3" fmla="*/ 2427644 h 2427644"/>
                <a:gd name="connsiteX0" fmla="*/ 0 w 729397"/>
                <a:gd name="connsiteY0" fmla="*/ 0 h 2450561"/>
                <a:gd name="connsiteX1" fmla="*/ 727207 w 729397"/>
                <a:gd name="connsiteY1" fmla="*/ 1845035 h 2450561"/>
                <a:gd name="connsiteX2" fmla="*/ 350615 w 729397"/>
                <a:gd name="connsiteY2" fmla="*/ 2255052 h 2450561"/>
                <a:gd name="connsiteX3" fmla="*/ 231724 w 729397"/>
                <a:gd name="connsiteY3" fmla="*/ 2450561 h 2450561"/>
                <a:gd name="connsiteX0" fmla="*/ 0 w 808157"/>
                <a:gd name="connsiteY0" fmla="*/ 0 h 2450561"/>
                <a:gd name="connsiteX1" fmla="*/ 806371 w 808157"/>
                <a:gd name="connsiteY1" fmla="*/ 1833951 h 2450561"/>
                <a:gd name="connsiteX2" fmla="*/ 350615 w 808157"/>
                <a:gd name="connsiteY2" fmla="*/ 2255052 h 2450561"/>
                <a:gd name="connsiteX3" fmla="*/ 231724 w 808157"/>
                <a:gd name="connsiteY3" fmla="*/ 2450561 h 245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157" h="2450561">
                  <a:moveTo>
                    <a:pt x="0" y="0"/>
                  </a:moveTo>
                  <a:cubicBezTo>
                    <a:pt x="227037" y="491197"/>
                    <a:pt x="805505" y="1723609"/>
                    <a:pt x="806371" y="1833951"/>
                  </a:cubicBezTo>
                  <a:cubicBezTo>
                    <a:pt x="838277" y="2102527"/>
                    <a:pt x="433196" y="2154131"/>
                    <a:pt x="350615" y="2255052"/>
                  </a:cubicBezTo>
                  <a:cubicBezTo>
                    <a:pt x="268035" y="2355973"/>
                    <a:pt x="277189" y="2375205"/>
                    <a:pt x="231724" y="2450561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20"/>
            </a:p>
          </p:txBody>
        </p:sp>
        <p:sp>
          <p:nvSpPr>
            <p:cNvPr id="171" name="Freeform 170">
              <a:extLst>
                <a:ext uri="{FF2B5EF4-FFF2-40B4-BE49-F238E27FC236}">
                  <a16:creationId xmlns:a16="http://schemas.microsoft.com/office/drawing/2014/main" xmlns="" id="{21E9EF6A-DBD9-3A4B-AC4B-8EB7AB5D441E}"/>
                </a:ext>
              </a:extLst>
            </p:cNvPr>
            <p:cNvSpPr/>
            <p:nvPr/>
          </p:nvSpPr>
          <p:spPr>
            <a:xfrm rot="3406788" flipH="1">
              <a:off x="5247660" y="-251047"/>
              <a:ext cx="1101690" cy="3507232"/>
            </a:xfrm>
            <a:custGeom>
              <a:avLst/>
              <a:gdLst>
                <a:gd name="connsiteX0" fmla="*/ 0 w 469711"/>
                <a:gd name="connsiteY0" fmla="*/ 0 h 2574388"/>
                <a:gd name="connsiteX1" fmla="*/ 468923 w 469711"/>
                <a:gd name="connsiteY1" fmla="*/ 1411459 h 2574388"/>
                <a:gd name="connsiteX2" fmla="*/ 89096 w 469711"/>
                <a:gd name="connsiteY2" fmla="*/ 2574388 h 2574388"/>
                <a:gd name="connsiteX0" fmla="*/ 0 w 433760"/>
                <a:gd name="connsiteY0" fmla="*/ 0 h 2574388"/>
                <a:gd name="connsiteX1" fmla="*/ 432811 w 433760"/>
                <a:gd name="connsiteY1" fmla="*/ 1540341 h 2574388"/>
                <a:gd name="connsiteX2" fmla="*/ 89096 w 433760"/>
                <a:gd name="connsiteY2" fmla="*/ 2574388 h 2574388"/>
                <a:gd name="connsiteX0" fmla="*/ 0 w 408785"/>
                <a:gd name="connsiteY0" fmla="*/ 0 h 2574388"/>
                <a:gd name="connsiteX1" fmla="*/ 407679 w 408785"/>
                <a:gd name="connsiteY1" fmla="*/ 1581526 h 2574388"/>
                <a:gd name="connsiteX2" fmla="*/ 89096 w 408785"/>
                <a:gd name="connsiteY2" fmla="*/ 2574388 h 2574388"/>
                <a:gd name="connsiteX0" fmla="*/ 0 w 462143"/>
                <a:gd name="connsiteY0" fmla="*/ 0 h 2574388"/>
                <a:gd name="connsiteX1" fmla="*/ 461326 w 462143"/>
                <a:gd name="connsiteY1" fmla="*/ 1572166 h 2574388"/>
                <a:gd name="connsiteX2" fmla="*/ 89096 w 462143"/>
                <a:gd name="connsiteY2" fmla="*/ 2574388 h 2574388"/>
                <a:gd name="connsiteX0" fmla="*/ 0 w 469853"/>
                <a:gd name="connsiteY0" fmla="*/ 0 h 2574388"/>
                <a:gd name="connsiteX1" fmla="*/ 461326 w 469853"/>
                <a:gd name="connsiteY1" fmla="*/ 1572166 h 2574388"/>
                <a:gd name="connsiteX2" fmla="*/ 166304 w 469853"/>
                <a:gd name="connsiteY2" fmla="*/ 2192379 h 2574388"/>
                <a:gd name="connsiteX3" fmla="*/ 89096 w 469853"/>
                <a:gd name="connsiteY3" fmla="*/ 2574388 h 2574388"/>
                <a:gd name="connsiteX0" fmla="*/ 0 w 469853"/>
                <a:gd name="connsiteY0" fmla="*/ 0 h 2574388"/>
                <a:gd name="connsiteX1" fmla="*/ 461326 w 469853"/>
                <a:gd name="connsiteY1" fmla="*/ 1572166 h 2574388"/>
                <a:gd name="connsiteX2" fmla="*/ 166304 w 469853"/>
                <a:gd name="connsiteY2" fmla="*/ 2192379 h 2574388"/>
                <a:gd name="connsiteX3" fmla="*/ 89096 w 469853"/>
                <a:gd name="connsiteY3" fmla="*/ 2574388 h 2574388"/>
                <a:gd name="connsiteX0" fmla="*/ 0 w 487079"/>
                <a:gd name="connsiteY0" fmla="*/ 0 h 2574388"/>
                <a:gd name="connsiteX1" fmla="*/ 478971 w 487079"/>
                <a:gd name="connsiteY1" fmla="*/ 1612456 h 2574388"/>
                <a:gd name="connsiteX2" fmla="*/ 166304 w 487079"/>
                <a:gd name="connsiteY2" fmla="*/ 2192379 h 2574388"/>
                <a:gd name="connsiteX3" fmla="*/ 89096 w 487079"/>
                <a:gd name="connsiteY3" fmla="*/ 2574388 h 2574388"/>
                <a:gd name="connsiteX0" fmla="*/ 0 w 479402"/>
                <a:gd name="connsiteY0" fmla="*/ 0 h 2574388"/>
                <a:gd name="connsiteX1" fmla="*/ 478971 w 479402"/>
                <a:gd name="connsiteY1" fmla="*/ 1612456 h 2574388"/>
                <a:gd name="connsiteX2" fmla="*/ 166304 w 479402"/>
                <a:gd name="connsiteY2" fmla="*/ 2192379 h 2574388"/>
                <a:gd name="connsiteX3" fmla="*/ 89096 w 479402"/>
                <a:gd name="connsiteY3" fmla="*/ 2574388 h 2574388"/>
                <a:gd name="connsiteX0" fmla="*/ 0 w 479402"/>
                <a:gd name="connsiteY0" fmla="*/ 0 h 2574388"/>
                <a:gd name="connsiteX1" fmla="*/ 478971 w 479402"/>
                <a:gd name="connsiteY1" fmla="*/ 1612456 h 2574388"/>
                <a:gd name="connsiteX2" fmla="*/ 166304 w 479402"/>
                <a:gd name="connsiteY2" fmla="*/ 2192379 h 2574388"/>
                <a:gd name="connsiteX3" fmla="*/ 89096 w 479402"/>
                <a:gd name="connsiteY3" fmla="*/ 2574388 h 2574388"/>
                <a:gd name="connsiteX0" fmla="*/ 0 w 487764"/>
                <a:gd name="connsiteY0" fmla="*/ 0 h 2574388"/>
                <a:gd name="connsiteX1" fmla="*/ 487346 w 487764"/>
                <a:gd name="connsiteY1" fmla="*/ 1510708 h 2574388"/>
                <a:gd name="connsiteX2" fmla="*/ 166304 w 487764"/>
                <a:gd name="connsiteY2" fmla="*/ 2192379 h 2574388"/>
                <a:gd name="connsiteX3" fmla="*/ 89096 w 487764"/>
                <a:gd name="connsiteY3" fmla="*/ 2574388 h 2574388"/>
                <a:gd name="connsiteX0" fmla="*/ 0 w 487346"/>
                <a:gd name="connsiteY0" fmla="*/ 0 h 2574388"/>
                <a:gd name="connsiteX1" fmla="*/ 487346 w 487346"/>
                <a:gd name="connsiteY1" fmla="*/ 1510708 h 2574388"/>
                <a:gd name="connsiteX2" fmla="*/ 166304 w 487346"/>
                <a:gd name="connsiteY2" fmla="*/ 2192379 h 2574388"/>
                <a:gd name="connsiteX3" fmla="*/ 89096 w 487346"/>
                <a:gd name="connsiteY3" fmla="*/ 2574388 h 2574388"/>
                <a:gd name="connsiteX0" fmla="*/ 0 w 487346"/>
                <a:gd name="connsiteY0" fmla="*/ 0 h 2574388"/>
                <a:gd name="connsiteX1" fmla="*/ 487346 w 487346"/>
                <a:gd name="connsiteY1" fmla="*/ 1510708 h 2574388"/>
                <a:gd name="connsiteX2" fmla="*/ 166304 w 487346"/>
                <a:gd name="connsiteY2" fmla="*/ 2192379 h 2574388"/>
                <a:gd name="connsiteX3" fmla="*/ 89096 w 487346"/>
                <a:gd name="connsiteY3" fmla="*/ 2574388 h 2574388"/>
                <a:gd name="connsiteX0" fmla="*/ 0 w 487346"/>
                <a:gd name="connsiteY0" fmla="*/ 0 h 2574388"/>
                <a:gd name="connsiteX1" fmla="*/ 487346 w 487346"/>
                <a:gd name="connsiteY1" fmla="*/ 1510708 h 2574388"/>
                <a:gd name="connsiteX2" fmla="*/ 166304 w 487346"/>
                <a:gd name="connsiteY2" fmla="*/ 2192379 h 2574388"/>
                <a:gd name="connsiteX3" fmla="*/ 89096 w 487346"/>
                <a:gd name="connsiteY3" fmla="*/ 2574388 h 2574388"/>
                <a:gd name="connsiteX0" fmla="*/ 0 w 487346"/>
                <a:gd name="connsiteY0" fmla="*/ 0 h 2574388"/>
                <a:gd name="connsiteX1" fmla="*/ 487346 w 487346"/>
                <a:gd name="connsiteY1" fmla="*/ 1510708 h 2574388"/>
                <a:gd name="connsiteX2" fmla="*/ 166304 w 487346"/>
                <a:gd name="connsiteY2" fmla="*/ 2192379 h 2574388"/>
                <a:gd name="connsiteX3" fmla="*/ 89096 w 487346"/>
                <a:gd name="connsiteY3" fmla="*/ 2574388 h 2574388"/>
                <a:gd name="connsiteX0" fmla="*/ 0 w 544440"/>
                <a:gd name="connsiteY0" fmla="*/ 0 h 2574388"/>
                <a:gd name="connsiteX1" fmla="*/ 544440 w 544440"/>
                <a:gd name="connsiteY1" fmla="*/ 1490625 h 2574388"/>
                <a:gd name="connsiteX2" fmla="*/ 166304 w 544440"/>
                <a:gd name="connsiteY2" fmla="*/ 2192379 h 2574388"/>
                <a:gd name="connsiteX3" fmla="*/ 89096 w 544440"/>
                <a:gd name="connsiteY3" fmla="*/ 2574388 h 2574388"/>
                <a:gd name="connsiteX0" fmla="*/ 0 w 535835"/>
                <a:gd name="connsiteY0" fmla="*/ 0 h 2582667"/>
                <a:gd name="connsiteX1" fmla="*/ 535835 w 535835"/>
                <a:gd name="connsiteY1" fmla="*/ 1498904 h 2582667"/>
                <a:gd name="connsiteX2" fmla="*/ 157699 w 535835"/>
                <a:gd name="connsiteY2" fmla="*/ 2200658 h 2582667"/>
                <a:gd name="connsiteX3" fmla="*/ 80491 w 535835"/>
                <a:gd name="connsiteY3" fmla="*/ 2582667 h 2582667"/>
                <a:gd name="connsiteX0" fmla="*/ 0 w 535835"/>
                <a:gd name="connsiteY0" fmla="*/ 0 h 2582667"/>
                <a:gd name="connsiteX1" fmla="*/ 535835 w 535835"/>
                <a:gd name="connsiteY1" fmla="*/ 1498904 h 2582667"/>
                <a:gd name="connsiteX2" fmla="*/ 157699 w 535835"/>
                <a:gd name="connsiteY2" fmla="*/ 2200658 h 2582667"/>
                <a:gd name="connsiteX3" fmla="*/ 80491 w 535835"/>
                <a:gd name="connsiteY3" fmla="*/ 2582667 h 2582667"/>
                <a:gd name="connsiteX0" fmla="*/ 0 w 535835"/>
                <a:gd name="connsiteY0" fmla="*/ 0 h 2582667"/>
                <a:gd name="connsiteX1" fmla="*/ 535835 w 535835"/>
                <a:gd name="connsiteY1" fmla="*/ 1498904 h 2582667"/>
                <a:gd name="connsiteX2" fmla="*/ 157699 w 535835"/>
                <a:gd name="connsiteY2" fmla="*/ 2200658 h 2582667"/>
                <a:gd name="connsiteX3" fmla="*/ 80491 w 535835"/>
                <a:gd name="connsiteY3" fmla="*/ 2582667 h 2582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5835" h="2582667">
                  <a:moveTo>
                    <a:pt x="0" y="0"/>
                  </a:moveTo>
                  <a:cubicBezTo>
                    <a:pt x="327686" y="814510"/>
                    <a:pt x="522369" y="1200173"/>
                    <a:pt x="535835" y="1498904"/>
                  </a:cubicBezTo>
                  <a:cubicBezTo>
                    <a:pt x="535437" y="1833068"/>
                    <a:pt x="219737" y="2033621"/>
                    <a:pt x="157699" y="2200658"/>
                  </a:cubicBezTo>
                  <a:cubicBezTo>
                    <a:pt x="95661" y="2367695"/>
                    <a:pt x="107058" y="2396447"/>
                    <a:pt x="80491" y="2582667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20"/>
            </a:p>
          </p:txBody>
        </p:sp>
        <p:sp>
          <p:nvSpPr>
            <p:cNvPr id="172" name="Freeform 171">
              <a:extLst>
                <a:ext uri="{FF2B5EF4-FFF2-40B4-BE49-F238E27FC236}">
                  <a16:creationId xmlns:a16="http://schemas.microsoft.com/office/drawing/2014/main" xmlns="" id="{7E2CDB29-915B-094E-AD94-76FC1D596F6E}"/>
                </a:ext>
              </a:extLst>
            </p:cNvPr>
            <p:cNvSpPr/>
            <p:nvPr/>
          </p:nvSpPr>
          <p:spPr>
            <a:xfrm rot="1438662">
              <a:off x="7792026" y="1185567"/>
              <a:ext cx="302483" cy="1786284"/>
            </a:xfrm>
            <a:custGeom>
              <a:avLst/>
              <a:gdLst>
                <a:gd name="connsiteX0" fmla="*/ 0 w 469711"/>
                <a:gd name="connsiteY0" fmla="*/ 0 h 2574388"/>
                <a:gd name="connsiteX1" fmla="*/ 468923 w 469711"/>
                <a:gd name="connsiteY1" fmla="*/ 1411459 h 2574388"/>
                <a:gd name="connsiteX2" fmla="*/ 89096 w 469711"/>
                <a:gd name="connsiteY2" fmla="*/ 2574388 h 2574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9711" h="2574388">
                  <a:moveTo>
                    <a:pt x="0" y="0"/>
                  </a:moveTo>
                  <a:cubicBezTo>
                    <a:pt x="227037" y="491197"/>
                    <a:pt x="454074" y="982394"/>
                    <a:pt x="468923" y="1411459"/>
                  </a:cubicBezTo>
                  <a:cubicBezTo>
                    <a:pt x="483772" y="1840524"/>
                    <a:pt x="286434" y="2207456"/>
                    <a:pt x="89096" y="2574388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20"/>
            </a:p>
          </p:txBody>
        </p:sp>
        <p:pic>
          <p:nvPicPr>
            <p:cNvPr id="191" name="Picture 190">
              <a:extLst>
                <a:ext uri="{FF2B5EF4-FFF2-40B4-BE49-F238E27FC236}">
                  <a16:creationId xmlns:a16="http://schemas.microsoft.com/office/drawing/2014/main" xmlns="" id="{A6B73B61-4ABC-0E43-AA19-1BB519EC1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7570827" y="678353"/>
              <a:ext cx="1164454" cy="486079"/>
            </a:xfrm>
            <a:prstGeom prst="rect">
              <a:avLst/>
            </a:prstGeom>
          </p:spPr>
        </p:pic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xmlns="" id="{29183AC8-8C0C-EB4A-B046-8648A08429F1}"/>
              </a:ext>
            </a:extLst>
          </p:cNvPr>
          <p:cNvGrpSpPr/>
          <p:nvPr/>
        </p:nvGrpSpPr>
        <p:grpSpPr>
          <a:xfrm>
            <a:off x="784057" y="3837183"/>
            <a:ext cx="3964481" cy="1748725"/>
            <a:chOff x="3147355" y="3369636"/>
            <a:chExt cx="3303734" cy="1457271"/>
          </a:xfrm>
        </p:grpSpPr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xmlns="" id="{F7E9F102-13D4-5943-AC1A-3AA03CAE70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b="52253"/>
            <a:stretch/>
          </p:blipFill>
          <p:spPr>
            <a:xfrm>
              <a:off x="3147355" y="3369636"/>
              <a:ext cx="3303734" cy="1260254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xmlns="" id="{8155BA50-D848-5F46-A111-37FF1388B5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91707"/>
            <a:stretch/>
          </p:blipFill>
          <p:spPr>
            <a:xfrm>
              <a:off x="3147355" y="4608023"/>
              <a:ext cx="3303734" cy="218884"/>
            </a:xfrm>
            <a:prstGeom prst="rect">
              <a:avLst/>
            </a:prstGeom>
          </p:spPr>
        </p:pic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xmlns="" id="{72AE1201-89E5-6244-9675-BD84DC123F70}"/>
              </a:ext>
            </a:extLst>
          </p:cNvPr>
          <p:cNvGrpSpPr/>
          <p:nvPr/>
        </p:nvGrpSpPr>
        <p:grpSpPr>
          <a:xfrm>
            <a:off x="5084026" y="3830849"/>
            <a:ext cx="3964481" cy="1774336"/>
            <a:chOff x="5997980" y="3168772"/>
            <a:chExt cx="3303734" cy="1478613"/>
          </a:xfrm>
        </p:grpSpPr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xmlns="" id="{2515432D-E950-2B4D-A805-C9F9DDED66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49213"/>
            <a:stretch/>
          </p:blipFill>
          <p:spPr>
            <a:xfrm>
              <a:off x="5997980" y="3306891"/>
              <a:ext cx="3303734" cy="1340494"/>
            </a:xfrm>
            <a:prstGeom prst="rect">
              <a:avLst/>
            </a:prstGeom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xmlns="" id="{A6897754-1C8E-9541-A2BD-A648F80B02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l="10549" t="-164" b="94521"/>
            <a:stretch/>
          </p:blipFill>
          <p:spPr>
            <a:xfrm>
              <a:off x="6346478" y="3168772"/>
              <a:ext cx="2955235" cy="1489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575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6" grpId="0" animBg="1"/>
      <p:bldP spid="144" grpId="0" animBg="1"/>
      <p:bldP spid="15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22D59F-8B79-234B-BC5A-F37E379A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D61714E-C11E-DE4E-B7AC-D587101F830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Cross-Module Residual Learning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B938ED0-4635-0543-AFAE-9B38AABD1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baseline CMRL architecture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92EA2B0-41E8-8740-9F17-A48F54A9B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1BA63089-4AC6-0147-8F43-396D66E5B7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xmlns="" id="{638E47C4-1629-5F4C-92F9-C22E93C4E077}"/>
              </a:ext>
            </a:extLst>
          </p:cNvPr>
          <p:cNvGrpSpPr/>
          <p:nvPr/>
        </p:nvGrpSpPr>
        <p:grpSpPr>
          <a:xfrm>
            <a:off x="381616" y="1959992"/>
            <a:ext cx="5858893" cy="2891291"/>
            <a:chOff x="1883659" y="1596956"/>
            <a:chExt cx="7089260" cy="349846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42A68EA2-6D12-534C-9796-AE1B22B1AEC2}"/>
                </a:ext>
              </a:extLst>
            </p:cNvPr>
            <p:cNvSpPr/>
            <p:nvPr/>
          </p:nvSpPr>
          <p:spPr>
            <a:xfrm>
              <a:off x="2103792" y="2056376"/>
              <a:ext cx="6650567" cy="255693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 w="19050" cmpd="sng">
              <a:solidFill>
                <a:schemeClr val="tx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Jjhhhhh</a:t>
              </a:r>
              <a:r>
                <a:rPr lang="en-US" sz="1200" dirty="0"/>
                <a:t>/</a:t>
              </a:r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xmlns="" id="{C4043F8D-DA19-4845-A755-72B0FF1F2366}"/>
                </a:ext>
              </a:extLst>
            </p:cNvPr>
            <p:cNvSpPr/>
            <p:nvPr/>
          </p:nvSpPr>
          <p:spPr>
            <a:xfrm rot="16200000">
              <a:off x="7073867" y="3242226"/>
              <a:ext cx="2006600" cy="203485"/>
            </a:xfrm>
            <a:prstGeom prst="trapezoid">
              <a:avLst>
                <a:gd name="adj" fmla="val 175475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Sub-pixel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A89D1BD6-1845-6C47-8798-A14655A13A48}"/>
                </a:ext>
              </a:extLst>
            </p:cNvPr>
            <p:cNvSpPr/>
            <p:nvPr/>
          </p:nvSpPr>
          <p:spPr>
            <a:xfrm rot="16200000">
              <a:off x="7425375" y="3250835"/>
              <a:ext cx="20066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A327FDF7-E20B-4C40-9567-A3452BBC1198}"/>
                </a:ext>
              </a:extLst>
            </p:cNvPr>
            <p:cNvSpPr/>
            <p:nvPr/>
          </p:nvSpPr>
          <p:spPr>
            <a:xfrm rot="16200000">
              <a:off x="7232757" y="3265650"/>
              <a:ext cx="10287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xmlns="" id="{350A94FC-5022-9B4F-AE87-9EC004D53890}"/>
                </a:ext>
              </a:extLst>
            </p:cNvPr>
            <p:cNvSpPr/>
            <p:nvPr/>
          </p:nvSpPr>
          <p:spPr>
            <a:xfrm rot="16200000">
              <a:off x="6777533" y="3254924"/>
              <a:ext cx="1253068" cy="203483"/>
            </a:xfrm>
            <a:prstGeom prst="trapezoid">
              <a:avLst>
                <a:gd name="adj" fmla="val 124740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Sub-pixel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xmlns="" id="{E303C6B3-04A1-DA43-B130-D5A47024D31E}"/>
                </a:ext>
              </a:extLst>
            </p:cNvPr>
            <p:cNvSpPr/>
            <p:nvPr/>
          </p:nvSpPr>
          <p:spPr>
            <a:xfrm rot="16200000">
              <a:off x="6917371" y="3263533"/>
              <a:ext cx="2540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BBB8D296-792E-1842-BE86-B91AA6B6D8E0}"/>
                </a:ext>
              </a:extLst>
            </p:cNvPr>
            <p:cNvSpPr/>
            <p:nvPr/>
          </p:nvSpPr>
          <p:spPr>
            <a:xfrm>
              <a:off x="4077716" y="2446188"/>
              <a:ext cx="2755953" cy="12781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20F35D08-3268-EC41-966C-7ED872B057FE}"/>
                </a:ext>
              </a:extLst>
            </p:cNvPr>
            <p:cNvSpPr/>
            <p:nvPr/>
          </p:nvSpPr>
          <p:spPr>
            <a:xfrm>
              <a:off x="4770717" y="2282755"/>
              <a:ext cx="1363205" cy="15497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>
              <a:solidFill>
                <a:srgbClr val="FF66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solidFill>
                    <a:srgbClr val="FF6600"/>
                  </a:solidFill>
                </a:rPr>
                <a:t>Softmax quantizer</a:t>
              </a:r>
            </a:p>
          </p:txBody>
        </p:sp>
        <p:sp>
          <p:nvSpPr>
            <p:cNvPr id="27" name="Trapezoid 26">
              <a:extLst>
                <a:ext uri="{FF2B5EF4-FFF2-40B4-BE49-F238E27FC236}">
                  <a16:creationId xmlns:a16="http://schemas.microsoft.com/office/drawing/2014/main" xmlns="" id="{38231854-22D2-574A-8011-BC0870C4DFAF}"/>
                </a:ext>
              </a:extLst>
            </p:cNvPr>
            <p:cNvSpPr/>
            <p:nvPr/>
          </p:nvSpPr>
          <p:spPr>
            <a:xfrm rot="5400000">
              <a:off x="1786293" y="3239194"/>
              <a:ext cx="2006600" cy="209548"/>
            </a:xfrm>
            <a:prstGeom prst="trapezoid">
              <a:avLst>
                <a:gd name="adj" fmla="val 175475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Stride 2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41D4624D-DC2C-E142-B021-73192A6836BA}"/>
                </a:ext>
              </a:extLst>
            </p:cNvPr>
            <p:cNvSpPr/>
            <p:nvPr/>
          </p:nvSpPr>
          <p:spPr>
            <a:xfrm rot="5400000">
              <a:off x="1420110" y="3250835"/>
              <a:ext cx="20066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99E71A3C-01C5-F444-8F6E-D1C5479A53EA}"/>
                </a:ext>
              </a:extLst>
            </p:cNvPr>
            <p:cNvSpPr/>
            <p:nvPr/>
          </p:nvSpPr>
          <p:spPr>
            <a:xfrm rot="5400000">
              <a:off x="2616027" y="3252950"/>
              <a:ext cx="10287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xmlns="" id="{3D97FEBC-A1AC-3546-90BD-8077ADFEA2CF}"/>
                </a:ext>
              </a:extLst>
            </p:cNvPr>
            <p:cNvSpPr/>
            <p:nvPr/>
          </p:nvSpPr>
          <p:spPr>
            <a:xfrm rot="5400000">
              <a:off x="2862618" y="3220145"/>
              <a:ext cx="1253068" cy="222248"/>
            </a:xfrm>
            <a:prstGeom prst="trapezoid">
              <a:avLst>
                <a:gd name="adj" fmla="val 133570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Stride 2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C84F64AC-7AF1-6A4C-87BF-7F54BBB0518A}"/>
                </a:ext>
              </a:extLst>
            </p:cNvPr>
            <p:cNvSpPr/>
            <p:nvPr/>
          </p:nvSpPr>
          <p:spPr>
            <a:xfrm rot="5400000">
              <a:off x="3706106" y="3250834"/>
              <a:ext cx="2540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7335875E-D550-3C48-8A5B-9DD885009C02}"/>
                </a:ext>
              </a:extLst>
            </p:cNvPr>
            <p:cNvCxnSpPr/>
            <p:nvPr/>
          </p:nvCxnSpPr>
          <p:spPr>
            <a:xfrm>
              <a:off x="5477170" y="3724309"/>
              <a:ext cx="0" cy="622960"/>
            </a:xfrm>
            <a:prstGeom prst="line">
              <a:avLst/>
            </a:prstGeom>
            <a:ln w="12700" cmpd="sng">
              <a:solidFill>
                <a:srgbClr val="000000"/>
              </a:solidFill>
              <a:prstDash val="sys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2B4AD8F5-0B69-7D4A-A7C9-3D682A77C24C}"/>
                </a:ext>
              </a:extLst>
            </p:cNvPr>
            <p:cNvSpPr txBox="1"/>
            <p:nvPr/>
          </p:nvSpPr>
          <p:spPr>
            <a:xfrm>
              <a:off x="5648588" y="3996013"/>
              <a:ext cx="1202961" cy="335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latin typeface="BentonSans Light" charset="0"/>
                  <a:ea typeface="BentonSans Light" charset="0"/>
                  <a:cs typeface="BentonSans Light" charset="0"/>
                </a:rPr>
                <a:t>Hoffman coding, </a:t>
              </a:r>
            </a:p>
            <a:p>
              <a:r>
                <a:rPr lang="en-US" sz="600" dirty="0">
                  <a:latin typeface="BentonSans Light" charset="0"/>
                  <a:ea typeface="BentonSans Light" charset="0"/>
                  <a:cs typeface="BentonSans Light" charset="0"/>
                </a:rPr>
                <a:t>bitstream transmission</a:t>
              </a:r>
            </a:p>
          </p:txBody>
        </p:sp>
        <p:cxnSp>
          <p:nvCxnSpPr>
            <p:cNvPr id="34" name="Elbow Connector 33">
              <a:extLst>
                <a:ext uri="{FF2B5EF4-FFF2-40B4-BE49-F238E27FC236}">
                  <a16:creationId xmlns:a16="http://schemas.microsoft.com/office/drawing/2014/main" xmlns="" id="{F1FFE635-9278-474F-9185-941B0AEF099F}"/>
                </a:ext>
              </a:extLst>
            </p:cNvPr>
            <p:cNvCxnSpPr>
              <a:endCxn id="24" idx="1"/>
            </p:cNvCxnSpPr>
            <p:nvPr/>
          </p:nvCxnSpPr>
          <p:spPr>
            <a:xfrm flipV="1">
              <a:off x="5477170" y="3483666"/>
              <a:ext cx="1567201" cy="863602"/>
            </a:xfrm>
            <a:prstGeom prst="bentConnector2">
              <a:avLst/>
            </a:prstGeom>
            <a:ln w="12700" cmpd="sng">
              <a:solidFill>
                <a:srgbClr val="000000"/>
              </a:solidFill>
              <a:prstDash val="sysDash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xmlns="" id="{EDA74E96-35B5-284D-BE18-87CC08E1E00E}"/>
                </a:ext>
              </a:extLst>
            </p:cNvPr>
            <p:cNvCxnSpPr/>
            <p:nvPr/>
          </p:nvCxnSpPr>
          <p:spPr>
            <a:xfrm>
              <a:off x="1883659" y="3343085"/>
              <a:ext cx="446618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xmlns="" id="{72013340-C38A-2846-9FED-8987E48372BE}"/>
                </a:ext>
              </a:extLst>
            </p:cNvPr>
            <p:cNvCxnSpPr/>
            <p:nvPr/>
          </p:nvCxnSpPr>
          <p:spPr>
            <a:xfrm>
              <a:off x="1883669" y="3339507"/>
              <a:ext cx="4492" cy="1755911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xmlns="" id="{92D78377-4DE5-724F-A0FD-28E7513DF9A3}"/>
                </a:ext>
              </a:extLst>
            </p:cNvPr>
            <p:cNvCxnSpPr/>
            <p:nvPr/>
          </p:nvCxnSpPr>
          <p:spPr>
            <a:xfrm>
              <a:off x="8521809" y="3368483"/>
              <a:ext cx="446618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xmlns="" id="{AF43B671-97EE-6D4C-A526-EE293C51AF60}"/>
                </a:ext>
              </a:extLst>
            </p:cNvPr>
            <p:cNvCxnSpPr/>
            <p:nvPr/>
          </p:nvCxnSpPr>
          <p:spPr>
            <a:xfrm>
              <a:off x="8968427" y="1596956"/>
              <a:ext cx="4492" cy="177576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 descr="float_code.pdf">
              <a:extLst>
                <a:ext uri="{FF2B5EF4-FFF2-40B4-BE49-F238E27FC236}">
                  <a16:creationId xmlns:a16="http://schemas.microsoft.com/office/drawing/2014/main" xmlns="" id="{F6FF1469-47CA-3646-A90B-64DE5C746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4142" y="2517249"/>
              <a:ext cx="1294210" cy="1113379"/>
            </a:xfrm>
            <a:prstGeom prst="rect">
              <a:avLst/>
            </a:prstGeom>
          </p:spPr>
        </p:pic>
        <p:pic>
          <p:nvPicPr>
            <p:cNvPr id="42" name="Picture 41" descr="code.pdf">
              <a:extLst>
                <a:ext uri="{FF2B5EF4-FFF2-40B4-BE49-F238E27FC236}">
                  <a16:creationId xmlns:a16="http://schemas.microsoft.com/office/drawing/2014/main" xmlns="" id="{186F2548-4D20-B341-9348-5E7A09FDE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9697" y="2523590"/>
              <a:ext cx="1303469" cy="1121344"/>
            </a:xfrm>
            <a:prstGeom prst="rect">
              <a:avLst/>
            </a:prstGeom>
          </p:spPr>
        </p:pic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xmlns="" id="{34417943-9940-FA49-A882-56CA5882150B}"/>
                </a:ext>
              </a:extLst>
            </p:cNvPr>
            <p:cNvCxnSpPr>
              <a:endCxn id="27" idx="2"/>
            </p:cNvCxnSpPr>
            <p:nvPr/>
          </p:nvCxnSpPr>
          <p:spPr>
            <a:xfrm>
              <a:off x="2516543" y="3343085"/>
              <a:ext cx="168276" cy="883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xmlns="" id="{96415639-43D2-ED4A-BB9E-043BC587BE41}"/>
                </a:ext>
              </a:extLst>
            </p:cNvPr>
            <p:cNvCxnSpPr>
              <a:endCxn id="29" idx="2"/>
            </p:cNvCxnSpPr>
            <p:nvPr/>
          </p:nvCxnSpPr>
          <p:spPr>
            <a:xfrm>
              <a:off x="2894368" y="3346083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xmlns="" id="{92ED17C6-7349-8442-B6C7-0BC66435389D}"/>
                </a:ext>
              </a:extLst>
            </p:cNvPr>
            <p:cNvCxnSpPr/>
            <p:nvPr/>
          </p:nvCxnSpPr>
          <p:spPr>
            <a:xfrm>
              <a:off x="3235152" y="3348634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xmlns="" id="{7580F5C0-A391-0D4F-955C-B33B847737D9}"/>
                </a:ext>
              </a:extLst>
            </p:cNvPr>
            <p:cNvCxnSpPr/>
            <p:nvPr/>
          </p:nvCxnSpPr>
          <p:spPr>
            <a:xfrm>
              <a:off x="3600277" y="3343722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xmlns="" id="{2D70AEE6-5376-4448-9E10-E85EA392BD06}"/>
                </a:ext>
              </a:extLst>
            </p:cNvPr>
            <p:cNvCxnSpPr/>
            <p:nvPr/>
          </p:nvCxnSpPr>
          <p:spPr>
            <a:xfrm>
              <a:off x="3926239" y="3346083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xmlns="" id="{1147C096-7061-0B44-8163-1192815A481E}"/>
                </a:ext>
              </a:extLst>
            </p:cNvPr>
            <p:cNvCxnSpPr/>
            <p:nvPr/>
          </p:nvCxnSpPr>
          <p:spPr>
            <a:xfrm>
              <a:off x="7137504" y="3363780"/>
              <a:ext cx="168276" cy="883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xmlns="" id="{E57A7615-0504-1247-A5BE-1493F5AAA7C1}"/>
                </a:ext>
              </a:extLst>
            </p:cNvPr>
            <p:cNvCxnSpPr/>
            <p:nvPr/>
          </p:nvCxnSpPr>
          <p:spPr>
            <a:xfrm>
              <a:off x="7506863" y="3366778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xmlns="" id="{A357D548-ECE5-5A41-BAF2-7EC4A77BD338}"/>
                </a:ext>
              </a:extLst>
            </p:cNvPr>
            <p:cNvCxnSpPr/>
            <p:nvPr/>
          </p:nvCxnSpPr>
          <p:spPr>
            <a:xfrm>
              <a:off x="7843414" y="3365096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xmlns="" id="{BE5DCB7D-AEC0-6041-8DCE-A702B9B09BA5}"/>
                </a:ext>
              </a:extLst>
            </p:cNvPr>
            <p:cNvCxnSpPr/>
            <p:nvPr/>
          </p:nvCxnSpPr>
          <p:spPr>
            <a:xfrm>
              <a:off x="8178910" y="3370000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9" name="Picture 58">
            <a:extLst>
              <a:ext uri="{FF2B5EF4-FFF2-40B4-BE49-F238E27FC236}">
                <a16:creationId xmlns:a16="http://schemas.microsoft.com/office/drawing/2014/main" xmlns="" id="{A923368B-FDBB-6748-B9B9-22725BB07C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1" b="-1"/>
          <a:stretch/>
        </p:blipFill>
        <p:spPr>
          <a:xfrm>
            <a:off x="6515565" y="1849984"/>
            <a:ext cx="4242829" cy="317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941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9299356-C551-C544-BDE7-FC5280FFD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4DE9CE-E859-1043-B87C-3DA9BCCCF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Cross-Module Residual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8D065AD-CB46-2B4B-A59D-D02E528FB2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The fully-convolutional architecture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999C038-DF85-F143-8E65-D46ADD8FE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5CFDAC96-1A0D-9B4A-A5BF-7563C898BF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S. </a:t>
            </a:r>
            <a:r>
              <a:rPr lang="en-US" dirty="0" err="1"/>
              <a:t>Kankanahalli</a:t>
            </a:r>
            <a:r>
              <a:rPr lang="en-US" dirty="0"/>
              <a:t>, “End-to-end optimized speech coding with deep neural network,” ICASSP 2018; </a:t>
            </a:r>
            <a:r>
              <a:rPr lang="en-US" dirty="0" err="1"/>
              <a:t>Interspeech</a:t>
            </a:r>
            <a:r>
              <a:rPr lang="en-US" dirty="0"/>
              <a:t> 2019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xmlns="" id="{2DA51458-E5BD-034D-90EE-FD8AF75D7CC0}"/>
              </a:ext>
            </a:extLst>
          </p:cNvPr>
          <p:cNvSpPr txBox="1"/>
          <p:nvPr/>
        </p:nvSpPr>
        <p:spPr>
          <a:xfrm>
            <a:off x="7990214" y="6925780"/>
            <a:ext cx="473206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8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512X1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xmlns="" id="{6A80B96A-2CD4-BA4C-B86D-19AF283A6DAD}"/>
              </a:ext>
            </a:extLst>
          </p:cNvPr>
          <p:cNvSpPr/>
          <p:nvPr/>
        </p:nvSpPr>
        <p:spPr>
          <a:xfrm>
            <a:off x="1334777" y="2800960"/>
            <a:ext cx="1378001" cy="50159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B9EEDD2-DD18-014E-81C7-04107B860B19}"/>
              </a:ext>
            </a:extLst>
          </p:cNvPr>
          <p:cNvSpPr/>
          <p:nvPr/>
        </p:nvSpPr>
        <p:spPr>
          <a:xfrm>
            <a:off x="628963" y="4655740"/>
            <a:ext cx="2743199" cy="50159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2DB708B3-3C0A-5548-84AF-366E2BAB5CB0}"/>
              </a:ext>
            </a:extLst>
          </p:cNvPr>
          <p:cNvSpPr/>
          <p:nvPr/>
        </p:nvSpPr>
        <p:spPr>
          <a:xfrm>
            <a:off x="628963" y="4351679"/>
            <a:ext cx="2743199" cy="2073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10D8275B-27B3-0C4D-A691-FEA04DF94750}"/>
              </a:ext>
            </a:extLst>
          </p:cNvPr>
          <p:cNvSpPr/>
          <p:nvPr/>
        </p:nvSpPr>
        <p:spPr>
          <a:xfrm>
            <a:off x="628963" y="4046865"/>
            <a:ext cx="2743199" cy="2073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xmlns="" id="{CBA1484E-2818-F04B-9D0C-4557480725DA}"/>
              </a:ext>
            </a:extLst>
          </p:cNvPr>
          <p:cNvSpPr/>
          <p:nvPr/>
        </p:nvSpPr>
        <p:spPr>
          <a:xfrm>
            <a:off x="628423" y="3459211"/>
            <a:ext cx="2743199" cy="50159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xmlns="" id="{66E73CB1-48EE-1142-B240-2FB90BF9166B}"/>
              </a:ext>
            </a:extLst>
          </p:cNvPr>
          <p:cNvGrpSpPr/>
          <p:nvPr/>
        </p:nvGrpSpPr>
        <p:grpSpPr>
          <a:xfrm>
            <a:off x="703946" y="1596099"/>
            <a:ext cx="618123" cy="1705631"/>
            <a:chOff x="703946" y="1596099"/>
            <a:chExt cx="618123" cy="1705631"/>
          </a:xfrm>
        </p:grpSpPr>
        <p:sp>
          <p:nvSpPr>
            <p:cNvPr id="99" name="Left Brace 98">
              <a:extLst>
                <a:ext uri="{FF2B5EF4-FFF2-40B4-BE49-F238E27FC236}">
                  <a16:creationId xmlns:a16="http://schemas.microsoft.com/office/drawing/2014/main" xmlns="" id="{BD0FA214-5653-3F47-9A69-58296DAEE89A}"/>
                </a:ext>
              </a:extLst>
            </p:cNvPr>
            <p:cNvSpPr/>
            <p:nvPr/>
          </p:nvSpPr>
          <p:spPr>
            <a:xfrm>
              <a:off x="1055752" y="1596099"/>
              <a:ext cx="266317" cy="1705631"/>
            </a:xfrm>
            <a:prstGeom prst="leftBrace">
              <a:avLst>
                <a:gd name="adj1" fmla="val 51138"/>
                <a:gd name="adj2" fmla="val 50000"/>
              </a:avLst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xmlns="" id="{4993B31F-1C75-3B48-A35E-1A5595EE6D23}"/>
                </a:ext>
              </a:extLst>
            </p:cNvPr>
            <p:cNvSpPr txBox="1"/>
            <p:nvPr/>
          </p:nvSpPr>
          <p:spPr>
            <a:xfrm>
              <a:off x="703946" y="2280069"/>
              <a:ext cx="37240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x2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xmlns="" id="{6E64E704-9656-8645-BEFC-AF59064B3A54}"/>
              </a:ext>
            </a:extLst>
          </p:cNvPr>
          <p:cNvGrpSpPr/>
          <p:nvPr/>
        </p:nvGrpSpPr>
        <p:grpSpPr>
          <a:xfrm>
            <a:off x="14731" y="3459211"/>
            <a:ext cx="605880" cy="1691523"/>
            <a:chOff x="14731" y="3459211"/>
            <a:chExt cx="605880" cy="1691523"/>
          </a:xfrm>
        </p:grpSpPr>
        <p:sp>
          <p:nvSpPr>
            <p:cNvPr id="63" name="Left Brace 62">
              <a:extLst>
                <a:ext uri="{FF2B5EF4-FFF2-40B4-BE49-F238E27FC236}">
                  <a16:creationId xmlns:a16="http://schemas.microsoft.com/office/drawing/2014/main" xmlns="" id="{BAFE013A-A047-1545-A032-A704BB86EE1B}"/>
                </a:ext>
              </a:extLst>
            </p:cNvPr>
            <p:cNvSpPr/>
            <p:nvPr/>
          </p:nvSpPr>
          <p:spPr>
            <a:xfrm>
              <a:off x="354294" y="3459211"/>
              <a:ext cx="266317" cy="1691523"/>
            </a:xfrm>
            <a:prstGeom prst="leftBrace">
              <a:avLst>
                <a:gd name="adj1" fmla="val 51138"/>
                <a:gd name="adj2" fmla="val 50000"/>
              </a:avLst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xmlns="" id="{6193C63F-3BF1-D94A-B542-0F3F0B49D429}"/>
                </a:ext>
              </a:extLst>
            </p:cNvPr>
            <p:cNvSpPr txBox="1"/>
            <p:nvPr/>
          </p:nvSpPr>
          <p:spPr>
            <a:xfrm>
              <a:off x="14731" y="4117729"/>
              <a:ext cx="37240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x2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36DD4AAE-C58F-E74F-BA69-F74E6C9EE8FB}"/>
              </a:ext>
            </a:extLst>
          </p:cNvPr>
          <p:cNvSpPr txBox="1"/>
          <p:nvPr/>
        </p:nvSpPr>
        <p:spPr>
          <a:xfrm>
            <a:off x="8430843" y="2728113"/>
            <a:ext cx="1680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Sub-pixel convolution</a:t>
            </a:r>
            <a:b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n-US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Upsampling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13DF0A55-0E92-834C-BCAB-B3F91DEEA2D2}"/>
              </a:ext>
            </a:extLst>
          </p:cNvPr>
          <p:cNvGrpSpPr/>
          <p:nvPr/>
        </p:nvGrpSpPr>
        <p:grpSpPr>
          <a:xfrm>
            <a:off x="628964" y="5157873"/>
            <a:ext cx="3218342" cy="236988"/>
            <a:chOff x="628964" y="5157873"/>
            <a:chExt cx="3218342" cy="23698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0FA15801-B61A-734D-931D-3C1D8B2C0F3F}"/>
                </a:ext>
              </a:extLst>
            </p:cNvPr>
            <p:cNvSpPr/>
            <p:nvPr/>
          </p:nvSpPr>
          <p:spPr>
            <a:xfrm>
              <a:off x="628964" y="5253181"/>
              <a:ext cx="2743199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4D062EF5-B388-0449-93FB-932A21037847}"/>
                </a:ext>
              </a:extLst>
            </p:cNvPr>
            <p:cNvSpPr txBox="1"/>
            <p:nvPr/>
          </p:nvSpPr>
          <p:spPr>
            <a:xfrm>
              <a:off x="3326779" y="5157873"/>
              <a:ext cx="52052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512X1</a:t>
              </a:r>
            </a:p>
          </p:txBody>
        </p:sp>
      </p:grpSp>
      <p:sp>
        <p:nvSpPr>
          <p:cNvPr id="173" name="TextBox 172">
            <a:extLst>
              <a:ext uri="{FF2B5EF4-FFF2-40B4-BE49-F238E27FC236}">
                <a16:creationId xmlns:a16="http://schemas.microsoft.com/office/drawing/2014/main" xmlns="" id="{A943C4A8-4230-DE49-91C8-D28CFE23C758}"/>
              </a:ext>
            </a:extLst>
          </p:cNvPr>
          <p:cNvSpPr txBox="1"/>
          <p:nvPr/>
        </p:nvSpPr>
        <p:spPr>
          <a:xfrm>
            <a:off x="3326779" y="4793527"/>
            <a:ext cx="647485" cy="23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8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512X100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xmlns="" id="{68BF6844-F8FC-884C-9605-34591F8F9D4C}"/>
              </a:ext>
            </a:extLst>
          </p:cNvPr>
          <p:cNvSpPr txBox="1"/>
          <p:nvPr/>
        </p:nvSpPr>
        <p:spPr>
          <a:xfrm>
            <a:off x="3326779" y="4336090"/>
            <a:ext cx="584007" cy="23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8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512X20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xmlns="" id="{5C16FB1E-B30F-3F44-BE9E-39B787A127FA}"/>
              </a:ext>
            </a:extLst>
          </p:cNvPr>
          <p:cNvSpPr txBox="1"/>
          <p:nvPr/>
        </p:nvSpPr>
        <p:spPr>
          <a:xfrm>
            <a:off x="3326779" y="4027680"/>
            <a:ext cx="584007" cy="23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8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512X20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xmlns="" id="{4DE369D1-C329-4C46-B256-1BF00F316EA2}"/>
              </a:ext>
            </a:extLst>
          </p:cNvPr>
          <p:cNvSpPr txBox="1"/>
          <p:nvPr/>
        </p:nvSpPr>
        <p:spPr>
          <a:xfrm>
            <a:off x="3326779" y="3593506"/>
            <a:ext cx="647485" cy="23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8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512X100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xmlns="" id="{B8AAA35F-C155-B64E-B030-F176E99EBEE6}"/>
              </a:ext>
            </a:extLst>
          </p:cNvPr>
          <p:cNvSpPr txBox="1"/>
          <p:nvPr/>
        </p:nvSpPr>
        <p:spPr>
          <a:xfrm>
            <a:off x="2673626" y="2954555"/>
            <a:ext cx="647485" cy="23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8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256X100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xmlns="" id="{132C32BD-018D-A842-9C35-B964BD49A095}"/>
              </a:ext>
            </a:extLst>
          </p:cNvPr>
          <p:cNvSpPr txBox="1"/>
          <p:nvPr/>
        </p:nvSpPr>
        <p:spPr>
          <a:xfrm>
            <a:off x="2664414" y="3236808"/>
            <a:ext cx="1139447" cy="27084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Downsampling</a:t>
            </a:r>
            <a:endParaRPr lang="en-US" sz="1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5EDBB867-EEAA-3E44-A473-FEF9D0DD0178}"/>
              </a:ext>
            </a:extLst>
          </p:cNvPr>
          <p:cNvGrpSpPr/>
          <p:nvPr/>
        </p:nvGrpSpPr>
        <p:grpSpPr>
          <a:xfrm>
            <a:off x="2018562" y="1457076"/>
            <a:ext cx="5008922" cy="3841823"/>
            <a:chOff x="2018562" y="1457076"/>
            <a:chExt cx="5008922" cy="384182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ED0CFDF8-0614-E642-B9E3-BC7993EC0368}"/>
                </a:ext>
              </a:extLst>
            </p:cNvPr>
            <p:cNvSpPr/>
            <p:nvPr/>
          </p:nvSpPr>
          <p:spPr>
            <a:xfrm>
              <a:off x="4058008" y="2945562"/>
              <a:ext cx="1313607" cy="933133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tx2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Quantization &amp; Huffman coding</a:t>
              </a:r>
            </a:p>
          </p:txBody>
        </p:sp>
        <p:cxnSp>
          <p:nvCxnSpPr>
            <p:cNvPr id="37" name="Elbow Connector 36">
              <a:extLst>
                <a:ext uri="{FF2B5EF4-FFF2-40B4-BE49-F238E27FC236}">
                  <a16:creationId xmlns:a16="http://schemas.microsoft.com/office/drawing/2014/main" xmlns="" id="{4DADA717-1981-2645-9F9E-8965EB3CE6D8}"/>
                </a:ext>
              </a:extLst>
            </p:cNvPr>
            <p:cNvCxnSpPr>
              <a:cxnSpLocks/>
              <a:stCxn id="105" idx="0"/>
              <a:endCxn id="35" idx="0"/>
            </p:cNvCxnSpPr>
            <p:nvPr/>
          </p:nvCxnSpPr>
          <p:spPr>
            <a:xfrm rot="16200000" flipH="1">
              <a:off x="2622444" y="853194"/>
              <a:ext cx="1488485" cy="2696250"/>
            </a:xfrm>
            <a:prstGeom prst="bentConnector3">
              <a:avLst>
                <a:gd name="adj1" fmla="val -15358"/>
              </a:avLst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Elbow Connector 187">
              <a:extLst>
                <a:ext uri="{FF2B5EF4-FFF2-40B4-BE49-F238E27FC236}">
                  <a16:creationId xmlns:a16="http://schemas.microsoft.com/office/drawing/2014/main" xmlns="" id="{3A72DF4D-62A8-A846-A7E6-A09BF7824693}"/>
                </a:ext>
              </a:extLst>
            </p:cNvPr>
            <p:cNvCxnSpPr>
              <a:cxnSpLocks/>
              <a:stCxn id="35" idx="2"/>
              <a:endCxn id="203" idx="2"/>
            </p:cNvCxnSpPr>
            <p:nvPr/>
          </p:nvCxnSpPr>
          <p:spPr>
            <a:xfrm rot="16200000" flipH="1">
              <a:off x="5161046" y="3432461"/>
              <a:ext cx="1420204" cy="2312672"/>
            </a:xfrm>
            <a:prstGeom prst="bentConnector3">
              <a:avLst>
                <a:gd name="adj1" fmla="val 116096"/>
              </a:avLst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86C7B554-B975-B645-BD2F-B89D39D87DF9}"/>
              </a:ext>
            </a:extLst>
          </p:cNvPr>
          <p:cNvGrpSpPr/>
          <p:nvPr/>
        </p:nvGrpSpPr>
        <p:grpSpPr>
          <a:xfrm>
            <a:off x="1127135" y="4910497"/>
            <a:ext cx="647485" cy="602800"/>
            <a:chOff x="1127135" y="4910497"/>
            <a:chExt cx="647485" cy="6028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4354DAC6-71BC-2F4B-BFE4-1E40EFD0EBC0}"/>
                </a:ext>
              </a:extLst>
            </p:cNvPr>
            <p:cNvSpPr/>
            <p:nvPr/>
          </p:nvSpPr>
          <p:spPr>
            <a:xfrm>
              <a:off x="1339801" y="5253180"/>
              <a:ext cx="209245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DB7B4373-ADBA-1B4C-8E16-3D5E6B22C1E7}"/>
                </a:ext>
              </a:extLst>
            </p:cNvPr>
            <p:cNvSpPr/>
            <p:nvPr/>
          </p:nvSpPr>
          <p:spPr>
            <a:xfrm>
              <a:off x="1419583" y="4910497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xmlns="" id="{A4DF72D7-B0A9-BC4B-ADC4-500B1CB5A9E6}"/>
                </a:ext>
              </a:extLst>
            </p:cNvPr>
            <p:cNvCxnSpPr>
              <a:cxnSpLocks/>
              <a:stCxn id="20" idx="1"/>
              <a:endCxn id="14" idx="1"/>
            </p:cNvCxnSpPr>
            <p:nvPr/>
          </p:nvCxnSpPr>
          <p:spPr>
            <a:xfrm flipH="1">
              <a:off x="1339801" y="4933357"/>
              <a:ext cx="79782" cy="34268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xmlns="" id="{B5A8517D-45CF-E647-8C95-8314F58C305F}"/>
                </a:ext>
              </a:extLst>
            </p:cNvPr>
            <p:cNvCxnSpPr>
              <a:cxnSpLocks/>
              <a:stCxn id="20" idx="3"/>
              <a:endCxn id="14" idx="3"/>
            </p:cNvCxnSpPr>
            <p:nvPr/>
          </p:nvCxnSpPr>
          <p:spPr>
            <a:xfrm>
              <a:off x="1465303" y="4933357"/>
              <a:ext cx="83743" cy="34268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xmlns="" id="{91297300-BD28-664E-A6FF-905E580E443B}"/>
                </a:ext>
              </a:extLst>
            </p:cNvPr>
            <p:cNvSpPr txBox="1"/>
            <p:nvPr/>
          </p:nvSpPr>
          <p:spPr>
            <a:xfrm>
              <a:off x="1127135" y="5276309"/>
              <a:ext cx="647485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9X1X100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xmlns="" id="{338303B5-EF90-6442-B7A6-B35E97B70470}"/>
              </a:ext>
            </a:extLst>
          </p:cNvPr>
          <p:cNvGrpSpPr/>
          <p:nvPr/>
        </p:nvGrpSpPr>
        <p:grpSpPr>
          <a:xfrm>
            <a:off x="2175296" y="4450109"/>
            <a:ext cx="859517" cy="706401"/>
            <a:chOff x="2175296" y="4450109"/>
            <a:chExt cx="859517" cy="706401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59FCB819-100A-154F-9AA8-B1E5E16552DE}"/>
                </a:ext>
              </a:extLst>
            </p:cNvPr>
            <p:cNvSpPr/>
            <p:nvPr/>
          </p:nvSpPr>
          <p:spPr>
            <a:xfrm>
              <a:off x="2175296" y="4655740"/>
              <a:ext cx="209245" cy="50077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88D2216C-CEB4-0B48-9FD8-A19AE143FEC0}"/>
                </a:ext>
              </a:extLst>
            </p:cNvPr>
            <p:cNvSpPr/>
            <p:nvPr/>
          </p:nvSpPr>
          <p:spPr>
            <a:xfrm>
              <a:off x="2257140" y="4450109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xmlns="" id="{8534C61D-547C-E845-A356-4843AF162CA9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2302860" y="4472970"/>
              <a:ext cx="81681" cy="181946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xmlns="" id="{0883E924-8A3B-F441-A52C-FC47E4D39E95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>
              <a:off x="2175296" y="4472970"/>
              <a:ext cx="81844" cy="181946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xmlns="" id="{82EBC15A-9028-F24E-8ABF-620D67FC2989}"/>
                </a:ext>
              </a:extLst>
            </p:cNvPr>
            <p:cNvSpPr txBox="1"/>
            <p:nvPr/>
          </p:nvSpPr>
          <p:spPr>
            <a:xfrm>
              <a:off x="2323849" y="4779161"/>
              <a:ext cx="710964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9X100X20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8F8EBADC-40ED-DD4F-90DF-2301AA7A7198}"/>
              </a:ext>
            </a:extLst>
          </p:cNvPr>
          <p:cNvGrpSpPr/>
          <p:nvPr/>
        </p:nvGrpSpPr>
        <p:grpSpPr>
          <a:xfrm>
            <a:off x="2687168" y="4096497"/>
            <a:ext cx="781376" cy="481698"/>
            <a:chOff x="2687168" y="4096497"/>
            <a:chExt cx="781376" cy="481698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xmlns="" id="{7D6928EC-9D07-6C45-810A-C78E3A3E8DB3}"/>
                </a:ext>
              </a:extLst>
            </p:cNvPr>
            <p:cNvSpPr/>
            <p:nvPr/>
          </p:nvSpPr>
          <p:spPr>
            <a:xfrm>
              <a:off x="2687168" y="4350100"/>
              <a:ext cx="209245" cy="20739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xmlns="" id="{25C4EA8C-C31A-E947-8D1B-F2E383A4677E}"/>
                </a:ext>
              </a:extLst>
            </p:cNvPr>
            <p:cNvSpPr/>
            <p:nvPr/>
          </p:nvSpPr>
          <p:spPr>
            <a:xfrm>
              <a:off x="2769012" y="4096497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xmlns="" id="{9A086D55-B77A-3D43-AA99-9F40F96BF46F}"/>
                </a:ext>
              </a:extLst>
            </p:cNvPr>
            <p:cNvCxnSpPr>
              <a:cxnSpLocks/>
              <a:stCxn id="53" idx="3"/>
            </p:cNvCxnSpPr>
            <p:nvPr/>
          </p:nvCxnSpPr>
          <p:spPr>
            <a:xfrm>
              <a:off x="2814733" y="4119356"/>
              <a:ext cx="81681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xmlns="" id="{7CE0206C-7C68-D347-BD5F-07CAF9D13906}"/>
                </a:ext>
              </a:extLst>
            </p:cNvPr>
            <p:cNvCxnSpPr>
              <a:cxnSpLocks/>
              <a:stCxn id="53" idx="1"/>
            </p:cNvCxnSpPr>
            <p:nvPr/>
          </p:nvCxnSpPr>
          <p:spPr>
            <a:xfrm flipH="1">
              <a:off x="2687168" y="4119356"/>
              <a:ext cx="81844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xmlns="" id="{15836EB4-E9A2-D14E-8918-5ECA806474F3}"/>
                </a:ext>
              </a:extLst>
            </p:cNvPr>
            <p:cNvSpPr txBox="1"/>
            <p:nvPr/>
          </p:nvSpPr>
          <p:spPr>
            <a:xfrm>
              <a:off x="2821059" y="4341207"/>
              <a:ext cx="647485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9X20X20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xmlns="" id="{CAC58C15-81D5-394B-AE9D-81F1D8F59162}"/>
              </a:ext>
            </a:extLst>
          </p:cNvPr>
          <p:cNvGrpSpPr/>
          <p:nvPr/>
        </p:nvGrpSpPr>
        <p:grpSpPr>
          <a:xfrm>
            <a:off x="1242370" y="3834581"/>
            <a:ext cx="854097" cy="436395"/>
            <a:chOff x="1242370" y="3834581"/>
            <a:chExt cx="854097" cy="436395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xmlns="" id="{23E339CF-AF3D-7C4A-8EAC-A17131492803}"/>
                </a:ext>
              </a:extLst>
            </p:cNvPr>
            <p:cNvSpPr/>
            <p:nvPr/>
          </p:nvSpPr>
          <p:spPr>
            <a:xfrm>
              <a:off x="1248761" y="4046865"/>
              <a:ext cx="209245" cy="20739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xmlns="" id="{5A46595A-3F6A-AE4D-87F0-F7B5F6003DE4}"/>
                </a:ext>
              </a:extLst>
            </p:cNvPr>
            <p:cNvSpPr/>
            <p:nvPr/>
          </p:nvSpPr>
          <p:spPr>
            <a:xfrm>
              <a:off x="1332025" y="3834581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xmlns="" id="{5735F907-D26C-E04B-A806-13C4FA6E14D6}"/>
                </a:ext>
              </a:extLst>
            </p:cNvPr>
            <p:cNvCxnSpPr>
              <a:cxnSpLocks/>
              <a:stCxn id="59" idx="3"/>
            </p:cNvCxnSpPr>
            <p:nvPr/>
          </p:nvCxnSpPr>
          <p:spPr>
            <a:xfrm>
              <a:off x="1377745" y="3857442"/>
              <a:ext cx="81854" cy="184219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xmlns="" id="{AC130FAA-2173-5042-955C-FF73899A13CA}"/>
                </a:ext>
              </a:extLst>
            </p:cNvPr>
            <p:cNvCxnSpPr>
              <a:cxnSpLocks/>
              <a:stCxn id="59" idx="1"/>
            </p:cNvCxnSpPr>
            <p:nvPr/>
          </p:nvCxnSpPr>
          <p:spPr>
            <a:xfrm flipH="1">
              <a:off x="1242370" y="3857442"/>
              <a:ext cx="89656" cy="184219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xmlns="" id="{376AA920-2B16-1E4B-8FCB-EDB9548B1B6A}"/>
                </a:ext>
              </a:extLst>
            </p:cNvPr>
            <p:cNvSpPr txBox="1"/>
            <p:nvPr/>
          </p:nvSpPr>
          <p:spPr>
            <a:xfrm>
              <a:off x="1385503" y="4033988"/>
              <a:ext cx="710964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9X20X100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7D0299B8-5064-9642-AD18-8DE2F22DD511}"/>
              </a:ext>
            </a:extLst>
          </p:cNvPr>
          <p:cNvGrpSpPr/>
          <p:nvPr/>
        </p:nvGrpSpPr>
        <p:grpSpPr>
          <a:xfrm>
            <a:off x="1128685" y="3213086"/>
            <a:ext cx="934151" cy="747721"/>
            <a:chOff x="1128685" y="3213086"/>
            <a:chExt cx="934151" cy="747721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xmlns="" id="{ED1727E1-0C82-7044-9824-14CE4C30295D}"/>
                </a:ext>
              </a:extLst>
            </p:cNvPr>
            <p:cNvSpPr/>
            <p:nvPr/>
          </p:nvSpPr>
          <p:spPr>
            <a:xfrm>
              <a:off x="1847200" y="3460037"/>
              <a:ext cx="209245" cy="50077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xmlns="" id="{3BEA4623-56FD-1642-99AF-39C434FA7B78}"/>
                </a:ext>
              </a:extLst>
            </p:cNvPr>
            <p:cNvSpPr/>
            <p:nvPr/>
          </p:nvSpPr>
          <p:spPr>
            <a:xfrm>
              <a:off x="1959056" y="3213086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xmlns="" id="{BD62679A-9E1B-6E4D-A887-6285A998B9F6}"/>
                </a:ext>
              </a:extLst>
            </p:cNvPr>
            <p:cNvCxnSpPr>
              <a:cxnSpLocks/>
              <a:stCxn id="65" idx="3"/>
              <a:endCxn id="68" idx="0"/>
            </p:cNvCxnSpPr>
            <p:nvPr/>
          </p:nvCxnSpPr>
          <p:spPr>
            <a:xfrm>
              <a:off x="2004776" y="3235946"/>
              <a:ext cx="58060" cy="221085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xmlns="" id="{C05265DC-A313-3C4C-A1C6-C762CD5A3D86}"/>
                </a:ext>
              </a:extLst>
            </p:cNvPr>
            <p:cNvCxnSpPr>
              <a:cxnSpLocks/>
              <a:stCxn id="65" idx="1"/>
            </p:cNvCxnSpPr>
            <p:nvPr/>
          </p:nvCxnSpPr>
          <p:spPr>
            <a:xfrm flipH="1">
              <a:off x="1847200" y="3235946"/>
              <a:ext cx="111856" cy="222439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xmlns="" id="{9308E84B-D9BC-1945-B41C-9A02A9A2A3EA}"/>
                </a:ext>
              </a:extLst>
            </p:cNvPr>
            <p:cNvSpPr txBox="1"/>
            <p:nvPr/>
          </p:nvSpPr>
          <p:spPr>
            <a:xfrm>
              <a:off x="1128685" y="3489725"/>
              <a:ext cx="774443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9X100X100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xmlns="" id="{B71220E1-083B-1940-BD77-674FF61F2126}"/>
              </a:ext>
            </a:extLst>
          </p:cNvPr>
          <p:cNvGrpSpPr/>
          <p:nvPr/>
        </p:nvGrpSpPr>
        <p:grpSpPr>
          <a:xfrm>
            <a:off x="1334777" y="2496899"/>
            <a:ext cx="1922856" cy="804831"/>
            <a:chOff x="1334777" y="2496899"/>
            <a:chExt cx="1922856" cy="804831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xmlns="" id="{E514AFFB-D202-8E42-8395-6286C2DFBAF0}"/>
                </a:ext>
              </a:extLst>
            </p:cNvPr>
            <p:cNvSpPr/>
            <p:nvPr/>
          </p:nvSpPr>
          <p:spPr>
            <a:xfrm>
              <a:off x="1334777" y="2496899"/>
              <a:ext cx="1378001" cy="20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xmlns="" id="{7C32DB03-DA90-104A-AA9B-FFB221CFD594}"/>
                </a:ext>
              </a:extLst>
            </p:cNvPr>
            <p:cNvSpPr txBox="1"/>
            <p:nvPr/>
          </p:nvSpPr>
          <p:spPr>
            <a:xfrm>
              <a:off x="2673626" y="2497118"/>
              <a:ext cx="58400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256X20</a:t>
              </a: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xmlns="" id="{439BDF6E-2449-0441-B342-C0772AD019F0}"/>
                </a:ext>
              </a:extLst>
            </p:cNvPr>
            <p:cNvGrpSpPr/>
            <p:nvPr/>
          </p:nvGrpSpPr>
          <p:grpSpPr>
            <a:xfrm>
              <a:off x="1609840" y="2595329"/>
              <a:ext cx="835782" cy="706401"/>
              <a:chOff x="1609840" y="2595329"/>
              <a:chExt cx="835782" cy="706401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xmlns="" id="{527BA421-F127-7E48-8DC8-7DDB15A52EFB}"/>
                  </a:ext>
                </a:extLst>
              </p:cNvPr>
              <p:cNvSpPr/>
              <p:nvPr/>
            </p:nvSpPr>
            <p:spPr>
              <a:xfrm>
                <a:off x="1609840" y="2800960"/>
                <a:ext cx="209245" cy="500770"/>
              </a:xfrm>
              <a:prstGeom prst="rect">
                <a:avLst/>
              </a:prstGeom>
              <a:solidFill>
                <a:schemeClr val="accent3"/>
              </a:solidFill>
              <a:ln w="6350">
                <a:solidFill>
                  <a:schemeClr val="accent3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xmlns="" id="{79F4D865-E028-9A43-8F29-5FC9DF7B0B88}"/>
                  </a:ext>
                </a:extLst>
              </p:cNvPr>
              <p:cNvSpPr/>
              <p:nvPr/>
            </p:nvSpPr>
            <p:spPr>
              <a:xfrm>
                <a:off x="1691684" y="2595329"/>
                <a:ext cx="45720" cy="45719"/>
              </a:xfrm>
              <a:prstGeom prst="rect">
                <a:avLst/>
              </a:prstGeom>
              <a:solidFill>
                <a:schemeClr val="accent3"/>
              </a:solidFill>
              <a:ln w="6350">
                <a:solidFill>
                  <a:schemeClr val="accent3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xmlns="" id="{4F9221ED-378E-AC43-AE59-4CB6F80C4C96}"/>
                  </a:ext>
                </a:extLst>
              </p:cNvPr>
              <p:cNvCxnSpPr>
                <a:cxnSpLocks/>
                <a:stCxn id="86" idx="3"/>
              </p:cNvCxnSpPr>
              <p:nvPr/>
            </p:nvCxnSpPr>
            <p:spPr>
              <a:xfrm>
                <a:off x="1737404" y="2618189"/>
                <a:ext cx="81681" cy="181946"/>
              </a:xfrm>
              <a:prstGeom prst="line">
                <a:avLst/>
              </a:prstGeom>
              <a:ln w="3175">
                <a:solidFill>
                  <a:schemeClr val="accent3">
                    <a:lumMod val="50000"/>
                  </a:schemeClr>
                </a:solidFill>
                <a:prstDash val="solid"/>
                <a:headEnd type="non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xmlns="" id="{2E054EC7-9D68-5643-969B-75DA9FFCE314}"/>
                  </a:ext>
                </a:extLst>
              </p:cNvPr>
              <p:cNvCxnSpPr>
                <a:cxnSpLocks/>
                <a:stCxn id="86" idx="1"/>
              </p:cNvCxnSpPr>
              <p:nvPr/>
            </p:nvCxnSpPr>
            <p:spPr>
              <a:xfrm flipH="1">
                <a:off x="1609840" y="2618189"/>
                <a:ext cx="81844" cy="181946"/>
              </a:xfrm>
              <a:prstGeom prst="line">
                <a:avLst/>
              </a:prstGeom>
              <a:ln w="3175">
                <a:solidFill>
                  <a:schemeClr val="accent3">
                    <a:lumMod val="50000"/>
                  </a:schemeClr>
                </a:solidFill>
                <a:prstDash val="solid"/>
                <a:headEnd type="non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7" name="TextBox 196">
                <a:extLst>
                  <a:ext uri="{FF2B5EF4-FFF2-40B4-BE49-F238E27FC236}">
                    <a16:creationId xmlns:a16="http://schemas.microsoft.com/office/drawing/2014/main" xmlns="" id="{29FBF5BF-012E-D048-A887-60D4129D0703}"/>
                  </a:ext>
                </a:extLst>
              </p:cNvPr>
              <p:cNvSpPr txBox="1"/>
              <p:nvPr/>
            </p:nvSpPr>
            <p:spPr>
              <a:xfrm>
                <a:off x="1734658" y="2934401"/>
                <a:ext cx="710964" cy="236988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l"/>
                <a:r>
                  <a:rPr lang="en-US" sz="8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9X100X20</a:t>
                </a:r>
              </a:p>
            </p:txBody>
          </p: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BD4F10AC-9895-EA41-9FE5-131B432BBCA1}"/>
              </a:ext>
            </a:extLst>
          </p:cNvPr>
          <p:cNvGrpSpPr/>
          <p:nvPr/>
        </p:nvGrpSpPr>
        <p:grpSpPr>
          <a:xfrm>
            <a:off x="1334777" y="2188707"/>
            <a:ext cx="1922856" cy="531750"/>
            <a:chOff x="1334777" y="2188707"/>
            <a:chExt cx="1922856" cy="531750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xmlns="" id="{2A14F99F-33BD-4243-85F3-43F85DA3512C}"/>
                </a:ext>
              </a:extLst>
            </p:cNvPr>
            <p:cNvSpPr/>
            <p:nvPr/>
          </p:nvSpPr>
          <p:spPr>
            <a:xfrm>
              <a:off x="1334777" y="2192084"/>
              <a:ext cx="1378001" cy="20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xmlns="" id="{4287D82B-55FF-2546-94EE-A169CAF18AF6}"/>
                </a:ext>
              </a:extLst>
            </p:cNvPr>
            <p:cNvSpPr/>
            <p:nvPr/>
          </p:nvSpPr>
          <p:spPr>
            <a:xfrm>
              <a:off x="2373172" y="2495319"/>
              <a:ext cx="209245" cy="20739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xmlns="" id="{C7FA5D08-E390-3E4C-8E79-B179F20532B3}"/>
                </a:ext>
              </a:extLst>
            </p:cNvPr>
            <p:cNvSpPr/>
            <p:nvPr/>
          </p:nvSpPr>
          <p:spPr>
            <a:xfrm>
              <a:off x="2455016" y="2241716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xmlns="" id="{0DB30E80-00BF-424D-B984-250610920C6D}"/>
                </a:ext>
              </a:extLst>
            </p:cNvPr>
            <p:cNvCxnSpPr>
              <a:cxnSpLocks/>
              <a:stCxn id="92" idx="3"/>
            </p:cNvCxnSpPr>
            <p:nvPr/>
          </p:nvCxnSpPr>
          <p:spPr>
            <a:xfrm>
              <a:off x="2500737" y="2264575"/>
              <a:ext cx="81681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xmlns="" id="{E0743CC3-74B1-7748-9517-2BC6E1DF6720}"/>
                </a:ext>
              </a:extLst>
            </p:cNvPr>
            <p:cNvCxnSpPr>
              <a:cxnSpLocks/>
              <a:stCxn id="92" idx="1"/>
            </p:cNvCxnSpPr>
            <p:nvPr/>
          </p:nvCxnSpPr>
          <p:spPr>
            <a:xfrm flipH="1">
              <a:off x="2373172" y="2264575"/>
              <a:ext cx="81844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xmlns="" id="{961CC57D-FFE8-7541-A153-D954FD688792}"/>
                </a:ext>
              </a:extLst>
            </p:cNvPr>
            <p:cNvSpPr txBox="1"/>
            <p:nvPr/>
          </p:nvSpPr>
          <p:spPr>
            <a:xfrm>
              <a:off x="2673626" y="2188707"/>
              <a:ext cx="58400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256X20</a:t>
              </a:r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xmlns="" id="{857ACD45-568C-6A43-9962-3D87F40D109F}"/>
                </a:ext>
              </a:extLst>
            </p:cNvPr>
            <p:cNvSpPr txBox="1"/>
            <p:nvPr/>
          </p:nvSpPr>
          <p:spPr>
            <a:xfrm>
              <a:off x="1829534" y="2483469"/>
              <a:ext cx="647485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9X20X20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xmlns="" id="{D223D8C2-5A5F-604F-B4E6-5F72545E9515}"/>
              </a:ext>
            </a:extLst>
          </p:cNvPr>
          <p:cNvGrpSpPr/>
          <p:nvPr/>
        </p:nvGrpSpPr>
        <p:grpSpPr>
          <a:xfrm>
            <a:off x="1332025" y="1596099"/>
            <a:ext cx="1989086" cy="823628"/>
            <a:chOff x="1332025" y="1596099"/>
            <a:chExt cx="1989086" cy="823628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xmlns="" id="{EBCC52CE-9287-4344-94E7-651DB487E156}"/>
                </a:ext>
              </a:extLst>
            </p:cNvPr>
            <p:cNvSpPr/>
            <p:nvPr/>
          </p:nvSpPr>
          <p:spPr>
            <a:xfrm>
              <a:off x="1332025" y="1596099"/>
              <a:ext cx="1378001" cy="50159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xmlns="" id="{532C198D-588D-A149-BC55-7E00A99B2365}"/>
                </a:ext>
              </a:extLst>
            </p:cNvPr>
            <p:cNvSpPr/>
            <p:nvPr/>
          </p:nvSpPr>
          <p:spPr>
            <a:xfrm>
              <a:off x="1388789" y="2192084"/>
              <a:ext cx="209245" cy="20739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C61161CA-1A91-E14B-868F-F4ED44F72CB2}"/>
                </a:ext>
              </a:extLst>
            </p:cNvPr>
            <p:cNvSpPr/>
            <p:nvPr/>
          </p:nvSpPr>
          <p:spPr>
            <a:xfrm>
              <a:off x="1469842" y="1971469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xmlns="" id="{E17F2685-8D5F-2D4D-9EE5-2051BE8AE0E0}"/>
                </a:ext>
              </a:extLst>
            </p:cNvPr>
            <p:cNvCxnSpPr>
              <a:cxnSpLocks/>
              <a:stCxn id="96" idx="3"/>
            </p:cNvCxnSpPr>
            <p:nvPr/>
          </p:nvCxnSpPr>
          <p:spPr>
            <a:xfrm>
              <a:off x="1515562" y="1994329"/>
              <a:ext cx="81681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xmlns="" id="{6E99B666-EB7B-1C4E-8B75-847B5C134CB0}"/>
                </a:ext>
              </a:extLst>
            </p:cNvPr>
            <p:cNvCxnSpPr>
              <a:cxnSpLocks/>
              <a:stCxn id="96" idx="1"/>
            </p:cNvCxnSpPr>
            <p:nvPr/>
          </p:nvCxnSpPr>
          <p:spPr>
            <a:xfrm flipH="1">
              <a:off x="1387999" y="1994329"/>
              <a:ext cx="81844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xmlns="" id="{DF12138B-287B-8649-BCBC-95CD7655DDF5}"/>
                </a:ext>
              </a:extLst>
            </p:cNvPr>
            <p:cNvSpPr txBox="1"/>
            <p:nvPr/>
          </p:nvSpPr>
          <p:spPr>
            <a:xfrm>
              <a:off x="2673626" y="1754534"/>
              <a:ext cx="647485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256X100</a:t>
              </a: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xmlns="" id="{C6B13F58-5EDA-1A4A-8A3B-3FB48C4323D5}"/>
                </a:ext>
              </a:extLst>
            </p:cNvPr>
            <p:cNvSpPr txBox="1"/>
            <p:nvPr/>
          </p:nvSpPr>
          <p:spPr>
            <a:xfrm>
              <a:off x="1516620" y="2182739"/>
              <a:ext cx="710964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9X20X100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xmlns="" id="{29BC7532-BC51-0F4D-AD07-5D37900FC755}"/>
              </a:ext>
            </a:extLst>
          </p:cNvPr>
          <p:cNvGrpSpPr/>
          <p:nvPr/>
        </p:nvGrpSpPr>
        <p:grpSpPr>
          <a:xfrm>
            <a:off x="142018" y="1335535"/>
            <a:ext cx="3052135" cy="762160"/>
            <a:chOff x="142018" y="1335535"/>
            <a:chExt cx="3052135" cy="762160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xmlns="" id="{2CC48644-22A7-7048-AC54-846549854D2E}"/>
                </a:ext>
              </a:extLst>
            </p:cNvPr>
            <p:cNvSpPr/>
            <p:nvPr/>
          </p:nvSpPr>
          <p:spPr>
            <a:xfrm>
              <a:off x="1329561" y="1457077"/>
              <a:ext cx="1378001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xmlns="" id="{90798D47-0788-E84A-AB38-AC5402299BB2}"/>
                </a:ext>
              </a:extLst>
            </p:cNvPr>
            <p:cNvSpPr/>
            <p:nvPr/>
          </p:nvSpPr>
          <p:spPr>
            <a:xfrm>
              <a:off x="2194567" y="1596925"/>
              <a:ext cx="209245" cy="50077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xmlns="" id="{AFE196AE-D050-614B-8E74-AAAE4A8E1506}"/>
                </a:ext>
              </a:extLst>
            </p:cNvPr>
            <p:cNvSpPr/>
            <p:nvPr/>
          </p:nvSpPr>
          <p:spPr>
            <a:xfrm>
              <a:off x="2307592" y="1453392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xmlns="" id="{AC765EE3-1889-0C4E-B8F2-F4AD44EDCE3F}"/>
                </a:ext>
              </a:extLst>
            </p:cNvPr>
            <p:cNvCxnSpPr>
              <a:cxnSpLocks/>
              <a:stCxn id="101" idx="3"/>
            </p:cNvCxnSpPr>
            <p:nvPr/>
          </p:nvCxnSpPr>
          <p:spPr>
            <a:xfrm>
              <a:off x="2353312" y="1476253"/>
              <a:ext cx="50500" cy="118265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xmlns="" id="{A39DD40B-CDB2-6F47-85BD-C1BF6F637BAA}"/>
                </a:ext>
              </a:extLst>
            </p:cNvPr>
            <p:cNvCxnSpPr>
              <a:cxnSpLocks/>
              <a:stCxn id="101" idx="1"/>
            </p:cNvCxnSpPr>
            <p:nvPr/>
          </p:nvCxnSpPr>
          <p:spPr>
            <a:xfrm flipH="1">
              <a:off x="2194566" y="1476253"/>
              <a:ext cx="113026" cy="116161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xmlns="" id="{9DC6F43A-98C4-A24B-B8D1-F6CF55E60EB3}"/>
                </a:ext>
              </a:extLst>
            </p:cNvPr>
            <p:cNvSpPr txBox="1"/>
            <p:nvPr/>
          </p:nvSpPr>
          <p:spPr>
            <a:xfrm>
              <a:off x="2673626" y="1360952"/>
              <a:ext cx="52052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256X1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xmlns="" id="{8A7041A8-038E-0E4C-8B0B-78F44E21084F}"/>
                </a:ext>
              </a:extLst>
            </p:cNvPr>
            <p:cNvSpPr txBox="1"/>
            <p:nvPr/>
          </p:nvSpPr>
          <p:spPr>
            <a:xfrm>
              <a:off x="142018" y="1335535"/>
              <a:ext cx="1225849" cy="27084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1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The code vector</a:t>
              </a:r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xmlns="" id="{46925314-1B07-4846-BE27-B4C8D27B25E3}"/>
                </a:ext>
              </a:extLst>
            </p:cNvPr>
            <p:cNvSpPr txBox="1"/>
            <p:nvPr/>
          </p:nvSpPr>
          <p:spPr>
            <a:xfrm>
              <a:off x="1614415" y="1596098"/>
              <a:ext cx="647485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9X100X1</a:t>
              </a:r>
            </a:p>
          </p:txBody>
        </p:sp>
      </p:grpSp>
      <p:sp>
        <p:nvSpPr>
          <p:cNvPr id="202" name="TextBox 201">
            <a:extLst>
              <a:ext uri="{FF2B5EF4-FFF2-40B4-BE49-F238E27FC236}">
                <a16:creationId xmlns:a16="http://schemas.microsoft.com/office/drawing/2014/main" xmlns="" id="{6D559B06-E51A-A946-AF8E-73C7EEE36FFA}"/>
              </a:ext>
            </a:extLst>
          </p:cNvPr>
          <p:cNvSpPr txBox="1"/>
          <p:nvPr/>
        </p:nvSpPr>
        <p:spPr>
          <a:xfrm>
            <a:off x="8863267" y="2423640"/>
            <a:ext cx="584007" cy="23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8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512X50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xmlns="" id="{E37E96CB-078B-864F-A445-CD7392568D86}"/>
              </a:ext>
            </a:extLst>
          </p:cNvPr>
          <p:cNvGrpSpPr/>
          <p:nvPr/>
        </p:nvGrpSpPr>
        <p:grpSpPr>
          <a:xfrm>
            <a:off x="5710404" y="3454838"/>
            <a:ext cx="2618985" cy="1942619"/>
            <a:chOff x="5710404" y="3454838"/>
            <a:chExt cx="2618985" cy="1942619"/>
          </a:xfrm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xmlns="" id="{5A1FC98E-608C-9243-B43D-3735BFB8A388}"/>
                </a:ext>
              </a:extLst>
            </p:cNvPr>
            <p:cNvSpPr/>
            <p:nvPr/>
          </p:nvSpPr>
          <p:spPr>
            <a:xfrm>
              <a:off x="6338483" y="5253180"/>
              <a:ext cx="1378001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xmlns="" id="{098AB638-2F5E-A449-86BA-2435E22C8A51}"/>
                </a:ext>
              </a:extLst>
            </p:cNvPr>
            <p:cNvSpPr/>
            <p:nvPr/>
          </p:nvSpPr>
          <p:spPr>
            <a:xfrm>
              <a:off x="6338483" y="4659699"/>
              <a:ext cx="1378001" cy="50159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xmlns="" id="{E869B3C2-D417-4E46-B2CE-6FACB2C1798F}"/>
                </a:ext>
              </a:extLst>
            </p:cNvPr>
            <p:cNvSpPr/>
            <p:nvPr/>
          </p:nvSpPr>
          <p:spPr>
            <a:xfrm>
              <a:off x="6616298" y="4659699"/>
              <a:ext cx="209245" cy="50077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xmlns="" id="{DC58B545-3648-7B46-B7D0-5A30043F83BA}"/>
                </a:ext>
              </a:extLst>
            </p:cNvPr>
            <p:cNvSpPr/>
            <p:nvPr/>
          </p:nvSpPr>
          <p:spPr>
            <a:xfrm>
              <a:off x="6338483" y="4355638"/>
              <a:ext cx="1378001" cy="20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xmlns="" id="{A00D2CC9-0FEA-0345-B594-EABDA98DF063}"/>
                </a:ext>
              </a:extLst>
            </p:cNvPr>
            <p:cNvSpPr/>
            <p:nvPr/>
          </p:nvSpPr>
          <p:spPr>
            <a:xfrm>
              <a:off x="6698142" y="4454068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xmlns="" id="{A84A6DD1-2ACD-384F-92FE-1AE4B9D5BED4}"/>
                </a:ext>
              </a:extLst>
            </p:cNvPr>
            <p:cNvCxnSpPr>
              <a:cxnSpLocks/>
              <a:stCxn id="207" idx="3"/>
            </p:cNvCxnSpPr>
            <p:nvPr/>
          </p:nvCxnSpPr>
          <p:spPr>
            <a:xfrm>
              <a:off x="6743861" y="4476929"/>
              <a:ext cx="81681" cy="181946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xmlns="" id="{5B1C2A79-7D9B-624C-9C26-4014D1E348FB}"/>
                </a:ext>
              </a:extLst>
            </p:cNvPr>
            <p:cNvCxnSpPr>
              <a:cxnSpLocks/>
              <a:stCxn id="207" idx="1"/>
            </p:cNvCxnSpPr>
            <p:nvPr/>
          </p:nvCxnSpPr>
          <p:spPr>
            <a:xfrm flipH="1">
              <a:off x="6616298" y="4476929"/>
              <a:ext cx="81844" cy="181946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xmlns="" id="{D4DD3F20-25AC-D243-B811-034DDF66A682}"/>
                </a:ext>
              </a:extLst>
            </p:cNvPr>
            <p:cNvSpPr/>
            <p:nvPr/>
          </p:nvSpPr>
          <p:spPr>
            <a:xfrm>
              <a:off x="6338483" y="4050824"/>
              <a:ext cx="1378001" cy="2073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xmlns="" id="{4716EDCD-8600-964F-AC6F-4056424AD069}"/>
                </a:ext>
              </a:extLst>
            </p:cNvPr>
            <p:cNvSpPr/>
            <p:nvPr/>
          </p:nvSpPr>
          <p:spPr>
            <a:xfrm>
              <a:off x="6338483" y="3454838"/>
              <a:ext cx="1378001" cy="50159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xmlns="" id="{340B6D07-DE06-0F47-B149-A5B0C55C4137}"/>
                </a:ext>
              </a:extLst>
            </p:cNvPr>
            <p:cNvSpPr/>
            <p:nvPr/>
          </p:nvSpPr>
          <p:spPr>
            <a:xfrm>
              <a:off x="7379630" y="4354059"/>
              <a:ext cx="209245" cy="20739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xmlns="" id="{B6D6F72F-76B9-F74C-8659-2868F4EF1E9E}"/>
                </a:ext>
              </a:extLst>
            </p:cNvPr>
            <p:cNvSpPr/>
            <p:nvPr/>
          </p:nvSpPr>
          <p:spPr>
            <a:xfrm>
              <a:off x="7461474" y="4100456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xmlns="" id="{8C396DFF-CE25-9B4B-872C-E8B9DAD16A07}"/>
                </a:ext>
              </a:extLst>
            </p:cNvPr>
            <p:cNvCxnSpPr>
              <a:cxnSpLocks/>
              <a:stCxn id="213" idx="3"/>
            </p:cNvCxnSpPr>
            <p:nvPr/>
          </p:nvCxnSpPr>
          <p:spPr>
            <a:xfrm>
              <a:off x="7507194" y="4123315"/>
              <a:ext cx="81681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xmlns="" id="{FA4AFB74-0C48-C34A-8679-F09991AB5BC1}"/>
                </a:ext>
              </a:extLst>
            </p:cNvPr>
            <p:cNvCxnSpPr>
              <a:cxnSpLocks/>
              <a:stCxn id="213" idx="1"/>
            </p:cNvCxnSpPr>
            <p:nvPr/>
          </p:nvCxnSpPr>
          <p:spPr>
            <a:xfrm flipH="1">
              <a:off x="7379630" y="4123315"/>
              <a:ext cx="81844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xmlns="" id="{AB1ACA91-5C96-D646-A89C-FFA178DFD96B}"/>
                </a:ext>
              </a:extLst>
            </p:cNvPr>
            <p:cNvSpPr/>
            <p:nvPr/>
          </p:nvSpPr>
          <p:spPr>
            <a:xfrm>
              <a:off x="6395247" y="4050824"/>
              <a:ext cx="209245" cy="20739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xmlns="" id="{FC90BD0C-CDA7-C741-B5B9-FF35D7674C73}"/>
                </a:ext>
              </a:extLst>
            </p:cNvPr>
            <p:cNvSpPr/>
            <p:nvPr/>
          </p:nvSpPr>
          <p:spPr>
            <a:xfrm>
              <a:off x="6476300" y="3830209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xmlns="" id="{40DAC30B-522A-2A42-B89E-E6E8EE8D50D8}"/>
                </a:ext>
              </a:extLst>
            </p:cNvPr>
            <p:cNvCxnSpPr>
              <a:cxnSpLocks/>
              <a:stCxn id="217" idx="3"/>
            </p:cNvCxnSpPr>
            <p:nvPr/>
          </p:nvCxnSpPr>
          <p:spPr>
            <a:xfrm>
              <a:off x="6522020" y="3853069"/>
              <a:ext cx="81681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xmlns="" id="{0AC7BB89-0681-AE43-9BDF-0ACAD0A07ADB}"/>
                </a:ext>
              </a:extLst>
            </p:cNvPr>
            <p:cNvCxnSpPr>
              <a:cxnSpLocks/>
              <a:stCxn id="217" idx="1"/>
            </p:cNvCxnSpPr>
            <p:nvPr/>
          </p:nvCxnSpPr>
          <p:spPr>
            <a:xfrm flipH="1">
              <a:off x="6394456" y="3853069"/>
              <a:ext cx="81844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Left Brace 219">
              <a:extLst>
                <a:ext uri="{FF2B5EF4-FFF2-40B4-BE49-F238E27FC236}">
                  <a16:creationId xmlns:a16="http://schemas.microsoft.com/office/drawing/2014/main" xmlns="" id="{C97E7117-A1DE-C946-8640-3DBF8ACCECB3}"/>
                </a:ext>
              </a:extLst>
            </p:cNvPr>
            <p:cNvSpPr/>
            <p:nvPr/>
          </p:nvSpPr>
          <p:spPr>
            <a:xfrm>
              <a:off x="6062210" y="3454838"/>
              <a:ext cx="266317" cy="1705631"/>
            </a:xfrm>
            <a:prstGeom prst="leftBrace">
              <a:avLst>
                <a:gd name="adj1" fmla="val 51138"/>
                <a:gd name="adj2" fmla="val 50000"/>
              </a:avLst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xmlns="" id="{7FCD2FCB-9E6B-8E43-A413-F6C6242D1871}"/>
                </a:ext>
              </a:extLst>
            </p:cNvPr>
            <p:cNvSpPr txBox="1"/>
            <p:nvPr/>
          </p:nvSpPr>
          <p:spPr>
            <a:xfrm>
              <a:off x="5710404" y="4138808"/>
              <a:ext cx="37240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x2</a:t>
              </a:r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xmlns="" id="{6CF08FCA-909E-D54D-8E8F-089298D3C9B2}"/>
                </a:ext>
              </a:extLst>
            </p:cNvPr>
            <p:cNvSpPr/>
            <p:nvPr/>
          </p:nvSpPr>
          <p:spPr>
            <a:xfrm>
              <a:off x="7276909" y="5253166"/>
              <a:ext cx="209245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xmlns="" id="{FA6A0915-6447-3043-A1A2-1A9FCC36FC85}"/>
                </a:ext>
              </a:extLst>
            </p:cNvPr>
            <p:cNvSpPr/>
            <p:nvPr/>
          </p:nvSpPr>
          <p:spPr>
            <a:xfrm>
              <a:off x="7356691" y="4910483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xmlns="" id="{2020D990-B738-A44C-A710-FFF6BD56CA84}"/>
                </a:ext>
              </a:extLst>
            </p:cNvPr>
            <p:cNvCxnSpPr>
              <a:cxnSpLocks/>
              <a:stCxn id="227" idx="1"/>
              <a:endCxn id="226" idx="1"/>
            </p:cNvCxnSpPr>
            <p:nvPr/>
          </p:nvCxnSpPr>
          <p:spPr>
            <a:xfrm flipH="1">
              <a:off x="7276909" y="4933343"/>
              <a:ext cx="79782" cy="34268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xmlns="" id="{231E8A2B-1E93-774F-B56A-3D43270C2040}"/>
                </a:ext>
              </a:extLst>
            </p:cNvPr>
            <p:cNvCxnSpPr>
              <a:cxnSpLocks/>
              <a:stCxn id="227" idx="3"/>
              <a:endCxn id="226" idx="3"/>
            </p:cNvCxnSpPr>
            <p:nvPr/>
          </p:nvCxnSpPr>
          <p:spPr>
            <a:xfrm>
              <a:off x="7402412" y="4933343"/>
              <a:ext cx="83743" cy="34268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xmlns="" id="{CF493399-0A1C-E444-A19E-E4BC931E06E2}"/>
                </a:ext>
              </a:extLst>
            </p:cNvPr>
            <p:cNvSpPr txBox="1"/>
            <p:nvPr/>
          </p:nvSpPr>
          <p:spPr>
            <a:xfrm>
              <a:off x="7681904" y="4770098"/>
              <a:ext cx="647485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256X100</a:t>
              </a:r>
            </a:p>
          </p:txBody>
        </p:sp>
        <p:sp>
          <p:nvSpPr>
            <p:cNvPr id="234" name="TextBox 233">
              <a:extLst>
                <a:ext uri="{FF2B5EF4-FFF2-40B4-BE49-F238E27FC236}">
                  <a16:creationId xmlns:a16="http://schemas.microsoft.com/office/drawing/2014/main" xmlns="" id="{0F9590F2-7529-124D-B823-999D45985985}"/>
                </a:ext>
              </a:extLst>
            </p:cNvPr>
            <p:cNvSpPr txBox="1"/>
            <p:nvPr/>
          </p:nvSpPr>
          <p:spPr>
            <a:xfrm>
              <a:off x="7681904" y="4312661"/>
              <a:ext cx="58400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256X20</a:t>
              </a:r>
            </a:p>
          </p:txBody>
        </p:sp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xmlns="" id="{D8FD6B5E-B4A7-0C46-9928-FD196C48B29A}"/>
                </a:ext>
              </a:extLst>
            </p:cNvPr>
            <p:cNvSpPr txBox="1"/>
            <p:nvPr/>
          </p:nvSpPr>
          <p:spPr>
            <a:xfrm>
              <a:off x="7681904" y="4004251"/>
              <a:ext cx="58400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256X20</a:t>
              </a:r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xmlns="" id="{3EC510EE-D0DE-5645-A51E-CD6ED2771E8D}"/>
                </a:ext>
              </a:extLst>
            </p:cNvPr>
            <p:cNvSpPr txBox="1"/>
            <p:nvPr/>
          </p:nvSpPr>
          <p:spPr>
            <a:xfrm>
              <a:off x="7681904" y="3570077"/>
              <a:ext cx="647485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256X100</a:t>
              </a:r>
            </a:p>
          </p:txBody>
        </p:sp>
        <p:sp>
          <p:nvSpPr>
            <p:cNvPr id="237" name="TextBox 236">
              <a:extLst>
                <a:ext uri="{FF2B5EF4-FFF2-40B4-BE49-F238E27FC236}">
                  <a16:creationId xmlns:a16="http://schemas.microsoft.com/office/drawing/2014/main" xmlns="" id="{1E26214B-E65E-224B-BFC1-5E35B16A396A}"/>
                </a:ext>
              </a:extLst>
            </p:cNvPr>
            <p:cNvSpPr txBox="1"/>
            <p:nvPr/>
          </p:nvSpPr>
          <p:spPr>
            <a:xfrm>
              <a:off x="7681904" y="5160469"/>
              <a:ext cx="52052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256X1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xmlns="" id="{DC67D728-54F6-6442-B793-89C01681A63C}"/>
              </a:ext>
            </a:extLst>
          </p:cNvPr>
          <p:cNvGrpSpPr/>
          <p:nvPr/>
        </p:nvGrpSpPr>
        <p:grpSpPr>
          <a:xfrm>
            <a:off x="6338483" y="2807183"/>
            <a:ext cx="1990906" cy="1149251"/>
            <a:chOff x="6338483" y="2807183"/>
            <a:chExt cx="1990906" cy="1149251"/>
          </a:xfrm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xmlns="" id="{611E4291-AC94-2047-B83A-C8FC261CDD6D}"/>
                </a:ext>
              </a:extLst>
            </p:cNvPr>
            <p:cNvSpPr/>
            <p:nvPr/>
          </p:nvSpPr>
          <p:spPr>
            <a:xfrm>
              <a:off x="6338483" y="2807183"/>
              <a:ext cx="1378001" cy="50159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xmlns="" id="{DC4EF2AF-E86D-5941-978A-537F5DECB158}"/>
                </a:ext>
              </a:extLst>
            </p:cNvPr>
            <p:cNvSpPr/>
            <p:nvPr/>
          </p:nvSpPr>
          <p:spPr>
            <a:xfrm>
              <a:off x="7201025" y="3455664"/>
              <a:ext cx="209245" cy="50077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xmlns="" id="{09A13405-C3C4-3A49-80DA-8D397DC3A49C}"/>
                </a:ext>
              </a:extLst>
            </p:cNvPr>
            <p:cNvSpPr/>
            <p:nvPr/>
          </p:nvSpPr>
          <p:spPr>
            <a:xfrm>
              <a:off x="7314050" y="3213268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xmlns="" id="{650D9A68-544A-D641-9481-D12CCAFB22E9}"/>
                </a:ext>
              </a:extLst>
            </p:cNvPr>
            <p:cNvCxnSpPr>
              <a:cxnSpLocks/>
              <a:stCxn id="222" idx="3"/>
            </p:cNvCxnSpPr>
            <p:nvPr/>
          </p:nvCxnSpPr>
          <p:spPr>
            <a:xfrm>
              <a:off x="7359770" y="3236128"/>
              <a:ext cx="50500" cy="220902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xmlns="" id="{1EF921BA-12C0-7347-A369-001EA0703D3D}"/>
                </a:ext>
              </a:extLst>
            </p:cNvPr>
            <p:cNvCxnSpPr>
              <a:cxnSpLocks/>
              <a:stCxn id="222" idx="1"/>
            </p:cNvCxnSpPr>
            <p:nvPr/>
          </p:nvCxnSpPr>
          <p:spPr>
            <a:xfrm flipH="1">
              <a:off x="7197088" y="3236128"/>
              <a:ext cx="116962" cy="213862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xmlns="" id="{3EAD89C9-D348-F443-B4C2-1A533EFF7FA9}"/>
                </a:ext>
              </a:extLst>
            </p:cNvPr>
            <p:cNvSpPr txBox="1"/>
            <p:nvPr/>
          </p:nvSpPr>
          <p:spPr>
            <a:xfrm>
              <a:off x="7681904" y="2935563"/>
              <a:ext cx="647485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256X100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xmlns="" id="{30B7305C-58AC-444F-820B-F20B4A332A8D}"/>
              </a:ext>
            </a:extLst>
          </p:cNvPr>
          <p:cNvGrpSpPr/>
          <p:nvPr/>
        </p:nvGrpSpPr>
        <p:grpSpPr>
          <a:xfrm>
            <a:off x="1951823" y="3213086"/>
            <a:ext cx="986190" cy="744714"/>
            <a:chOff x="1951823" y="3213086"/>
            <a:chExt cx="986190" cy="744714"/>
          </a:xfrm>
        </p:grpSpPr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xmlns="" id="{37A7F0E4-7781-064B-A270-0917B0EBC924}"/>
                </a:ext>
              </a:extLst>
            </p:cNvPr>
            <p:cNvSpPr txBox="1"/>
            <p:nvPr/>
          </p:nvSpPr>
          <p:spPr>
            <a:xfrm>
              <a:off x="2130772" y="3559653"/>
              <a:ext cx="807241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Stride=2</a:t>
              </a:r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xmlns="" id="{46CFA1D4-70C3-C04F-8803-12E8AD64475C}"/>
                </a:ext>
              </a:extLst>
            </p:cNvPr>
            <p:cNvGrpSpPr/>
            <p:nvPr/>
          </p:nvGrpSpPr>
          <p:grpSpPr>
            <a:xfrm>
              <a:off x="1951823" y="3213086"/>
              <a:ext cx="209245" cy="744714"/>
              <a:chOff x="2002192" y="3659698"/>
              <a:chExt cx="190223" cy="677013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xmlns="" id="{D24B446F-7FC6-E945-90E6-F0F28069E672}"/>
                  </a:ext>
                </a:extLst>
              </p:cNvPr>
              <p:cNvSpPr/>
              <p:nvPr/>
            </p:nvSpPr>
            <p:spPr>
              <a:xfrm>
                <a:off x="2002192" y="3881466"/>
                <a:ext cx="190223" cy="455245"/>
              </a:xfrm>
              <a:prstGeom prst="rect">
                <a:avLst/>
              </a:prstGeom>
              <a:solidFill>
                <a:schemeClr val="accent3">
                  <a:alpha val="50000"/>
                </a:schemeClr>
              </a:solidFill>
              <a:ln w="6350">
                <a:solidFill>
                  <a:schemeClr val="accent3">
                    <a:lumMod val="50000"/>
                    <a:alpha val="53000"/>
                  </a:schemeClr>
                </a:solidFill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xmlns="" id="{6A821BDE-E7B4-7B48-8F99-39213EB40B63}"/>
                  </a:ext>
                </a:extLst>
              </p:cNvPr>
              <p:cNvSpPr/>
              <p:nvPr/>
            </p:nvSpPr>
            <p:spPr>
              <a:xfrm>
                <a:off x="2051205" y="3659698"/>
                <a:ext cx="41564" cy="41563"/>
              </a:xfrm>
              <a:prstGeom prst="rect">
                <a:avLst/>
              </a:prstGeom>
              <a:solidFill>
                <a:schemeClr val="accent3">
                  <a:alpha val="48000"/>
                </a:schemeClr>
              </a:solidFill>
              <a:ln w="6350">
                <a:solidFill>
                  <a:schemeClr val="accent3">
                    <a:lumMod val="50000"/>
                    <a:alpha val="53000"/>
                  </a:schemeClr>
                </a:solidFill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xmlns="" id="{8212CA23-3875-4948-8D2D-CD9C6F0D5401}"/>
                  </a:ext>
                </a:extLst>
              </p:cNvPr>
              <p:cNvCxnSpPr>
                <a:cxnSpLocks/>
                <a:stCxn id="69" idx="3"/>
              </p:cNvCxnSpPr>
              <p:nvPr/>
            </p:nvCxnSpPr>
            <p:spPr>
              <a:xfrm>
                <a:off x="2092769" y="3680480"/>
                <a:ext cx="98695" cy="205711"/>
              </a:xfrm>
              <a:prstGeom prst="line">
                <a:avLst/>
              </a:prstGeom>
              <a:ln w="3175">
                <a:solidFill>
                  <a:schemeClr val="accent3">
                    <a:lumMod val="50000"/>
                    <a:alpha val="53000"/>
                  </a:schemeClr>
                </a:solidFill>
                <a:prstDash val="solid"/>
                <a:headEnd type="non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xmlns="" id="{68E7142F-DCEC-1541-A24B-33BB33F9DF05}"/>
                  </a:ext>
                </a:extLst>
              </p:cNvPr>
              <p:cNvCxnSpPr>
                <a:cxnSpLocks/>
                <a:stCxn id="69" idx="1"/>
                <a:endCxn id="64" idx="0"/>
              </p:cNvCxnSpPr>
              <p:nvPr/>
            </p:nvCxnSpPr>
            <p:spPr>
              <a:xfrm flipH="1">
                <a:off x="2008442" y="3680480"/>
                <a:ext cx="42763" cy="203719"/>
              </a:xfrm>
              <a:prstGeom prst="line">
                <a:avLst/>
              </a:prstGeom>
              <a:ln w="3175">
                <a:solidFill>
                  <a:schemeClr val="accent3">
                    <a:lumMod val="50000"/>
                    <a:alpha val="53000"/>
                  </a:schemeClr>
                </a:solidFill>
                <a:prstDash val="solid"/>
                <a:headEnd type="non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5" name="Rectangle 184">
            <a:extLst>
              <a:ext uri="{FF2B5EF4-FFF2-40B4-BE49-F238E27FC236}">
                <a16:creationId xmlns:a16="http://schemas.microsoft.com/office/drawing/2014/main" xmlns="" id="{0AF69C30-DA5E-9542-A6CD-C718F869AF0A}"/>
              </a:ext>
            </a:extLst>
          </p:cNvPr>
          <p:cNvSpPr/>
          <p:nvPr/>
        </p:nvSpPr>
        <p:spPr>
          <a:xfrm>
            <a:off x="8430843" y="3186387"/>
            <a:ext cx="253596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Interlacing two feature maps (256X2)</a:t>
            </a:r>
            <a:br>
              <a:rPr lang="en-US" sz="11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</a:br>
            <a:r>
              <a:rPr lang="en-US" sz="11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to build one map of 512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xmlns="" id="{352539C7-A017-4242-A1BF-EE3A81448D96}"/>
              </a:ext>
            </a:extLst>
          </p:cNvPr>
          <p:cNvSpPr/>
          <p:nvPr/>
        </p:nvSpPr>
        <p:spPr>
          <a:xfrm>
            <a:off x="5673989" y="2395648"/>
            <a:ext cx="2745943" cy="258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xmlns="" id="{8F9D193B-95A0-7246-B0FE-5C05988B235A}"/>
              </a:ext>
            </a:extLst>
          </p:cNvPr>
          <p:cNvSpPr/>
          <p:nvPr/>
        </p:nvSpPr>
        <p:spPr>
          <a:xfrm>
            <a:off x="7729117" y="2428458"/>
            <a:ext cx="1046991" cy="398534"/>
          </a:xfrm>
          <a:custGeom>
            <a:avLst/>
            <a:gdLst>
              <a:gd name="connsiteX0" fmla="*/ 0 w 968622"/>
              <a:gd name="connsiteY0" fmla="*/ 371330 h 372680"/>
              <a:gd name="connsiteX1" fmla="*/ 951533 w 968622"/>
              <a:gd name="connsiteY1" fmla="*/ 315630 h 372680"/>
              <a:gd name="connsiteX2" fmla="*/ 635902 w 968622"/>
              <a:gd name="connsiteY2" fmla="*/ 0 h 372680"/>
              <a:gd name="connsiteX3" fmla="*/ 635902 w 968622"/>
              <a:gd name="connsiteY3" fmla="*/ 0 h 372680"/>
              <a:gd name="connsiteX0" fmla="*/ 0 w 997459"/>
              <a:gd name="connsiteY0" fmla="*/ 371330 h 371387"/>
              <a:gd name="connsiteX1" fmla="*/ 979383 w 997459"/>
              <a:gd name="connsiteY1" fmla="*/ 190306 h 371387"/>
              <a:gd name="connsiteX2" fmla="*/ 635902 w 997459"/>
              <a:gd name="connsiteY2" fmla="*/ 0 h 371387"/>
              <a:gd name="connsiteX3" fmla="*/ 635902 w 997459"/>
              <a:gd name="connsiteY3" fmla="*/ 0 h 371387"/>
              <a:gd name="connsiteX0" fmla="*/ 0 w 979421"/>
              <a:gd name="connsiteY0" fmla="*/ 371330 h 371392"/>
              <a:gd name="connsiteX1" fmla="*/ 979383 w 979421"/>
              <a:gd name="connsiteY1" fmla="*/ 190306 h 371392"/>
              <a:gd name="connsiteX2" fmla="*/ 635902 w 979421"/>
              <a:gd name="connsiteY2" fmla="*/ 0 h 371392"/>
              <a:gd name="connsiteX3" fmla="*/ 635902 w 979421"/>
              <a:gd name="connsiteY3" fmla="*/ 0 h 371392"/>
              <a:gd name="connsiteX0" fmla="*/ 0 w 951573"/>
              <a:gd name="connsiteY0" fmla="*/ 371330 h 371365"/>
              <a:gd name="connsiteX1" fmla="*/ 951533 w 951573"/>
              <a:gd name="connsiteY1" fmla="*/ 102115 h 371365"/>
              <a:gd name="connsiteX2" fmla="*/ 635902 w 951573"/>
              <a:gd name="connsiteY2" fmla="*/ 0 h 371365"/>
              <a:gd name="connsiteX3" fmla="*/ 635902 w 951573"/>
              <a:gd name="connsiteY3" fmla="*/ 0 h 371365"/>
              <a:gd name="connsiteX0" fmla="*/ 0 w 951810"/>
              <a:gd name="connsiteY0" fmla="*/ 371330 h 371330"/>
              <a:gd name="connsiteX1" fmla="*/ 951533 w 951810"/>
              <a:gd name="connsiteY1" fmla="*/ 102115 h 371330"/>
              <a:gd name="connsiteX2" fmla="*/ 635902 w 951810"/>
              <a:gd name="connsiteY2" fmla="*/ 0 h 371330"/>
              <a:gd name="connsiteX3" fmla="*/ 635902 w 951810"/>
              <a:gd name="connsiteY3" fmla="*/ 0 h 371330"/>
              <a:gd name="connsiteX0" fmla="*/ 0 w 951810"/>
              <a:gd name="connsiteY0" fmla="*/ 371330 h 371330"/>
              <a:gd name="connsiteX1" fmla="*/ 951533 w 951810"/>
              <a:gd name="connsiteY1" fmla="*/ 129965 h 371330"/>
              <a:gd name="connsiteX2" fmla="*/ 635902 w 951810"/>
              <a:gd name="connsiteY2" fmla="*/ 0 h 371330"/>
              <a:gd name="connsiteX3" fmla="*/ 635902 w 951810"/>
              <a:gd name="connsiteY3" fmla="*/ 0 h 37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1810" h="371330">
                <a:moveTo>
                  <a:pt x="0" y="371330"/>
                </a:moveTo>
                <a:cubicBezTo>
                  <a:pt x="891578" y="323366"/>
                  <a:pt x="956948" y="201136"/>
                  <a:pt x="951533" y="129965"/>
                </a:cubicBezTo>
                <a:cubicBezTo>
                  <a:pt x="946118" y="58794"/>
                  <a:pt x="688507" y="21661"/>
                  <a:pt x="635902" y="0"/>
                </a:cubicBezTo>
                <a:lnTo>
                  <a:pt x="635902" y="0"/>
                </a:lnTo>
              </a:path>
            </a:pathLst>
          </a:custGeom>
          <a:noFill/>
          <a:ln w="635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Freeform 170">
            <a:extLst>
              <a:ext uri="{FF2B5EF4-FFF2-40B4-BE49-F238E27FC236}">
                <a16:creationId xmlns:a16="http://schemas.microsoft.com/office/drawing/2014/main" xmlns="" id="{8981B8A5-97D2-0147-B3D4-D6EE94BE81DD}"/>
              </a:ext>
            </a:extLst>
          </p:cNvPr>
          <p:cNvSpPr/>
          <p:nvPr/>
        </p:nvSpPr>
        <p:spPr>
          <a:xfrm>
            <a:off x="7732929" y="2424965"/>
            <a:ext cx="1046991" cy="459680"/>
          </a:xfrm>
          <a:custGeom>
            <a:avLst/>
            <a:gdLst>
              <a:gd name="connsiteX0" fmla="*/ 0 w 968622"/>
              <a:gd name="connsiteY0" fmla="*/ 371330 h 372680"/>
              <a:gd name="connsiteX1" fmla="*/ 951533 w 968622"/>
              <a:gd name="connsiteY1" fmla="*/ 315630 h 372680"/>
              <a:gd name="connsiteX2" fmla="*/ 635902 w 968622"/>
              <a:gd name="connsiteY2" fmla="*/ 0 h 372680"/>
              <a:gd name="connsiteX3" fmla="*/ 635902 w 968622"/>
              <a:gd name="connsiteY3" fmla="*/ 0 h 372680"/>
              <a:gd name="connsiteX0" fmla="*/ 0 w 997459"/>
              <a:gd name="connsiteY0" fmla="*/ 371330 h 371387"/>
              <a:gd name="connsiteX1" fmla="*/ 979383 w 997459"/>
              <a:gd name="connsiteY1" fmla="*/ 190306 h 371387"/>
              <a:gd name="connsiteX2" fmla="*/ 635902 w 997459"/>
              <a:gd name="connsiteY2" fmla="*/ 0 h 371387"/>
              <a:gd name="connsiteX3" fmla="*/ 635902 w 997459"/>
              <a:gd name="connsiteY3" fmla="*/ 0 h 371387"/>
              <a:gd name="connsiteX0" fmla="*/ 0 w 979421"/>
              <a:gd name="connsiteY0" fmla="*/ 371330 h 371392"/>
              <a:gd name="connsiteX1" fmla="*/ 979383 w 979421"/>
              <a:gd name="connsiteY1" fmla="*/ 190306 h 371392"/>
              <a:gd name="connsiteX2" fmla="*/ 635902 w 979421"/>
              <a:gd name="connsiteY2" fmla="*/ 0 h 371392"/>
              <a:gd name="connsiteX3" fmla="*/ 635902 w 979421"/>
              <a:gd name="connsiteY3" fmla="*/ 0 h 371392"/>
              <a:gd name="connsiteX0" fmla="*/ 0 w 951573"/>
              <a:gd name="connsiteY0" fmla="*/ 371330 h 371365"/>
              <a:gd name="connsiteX1" fmla="*/ 951533 w 951573"/>
              <a:gd name="connsiteY1" fmla="*/ 102115 h 371365"/>
              <a:gd name="connsiteX2" fmla="*/ 635902 w 951573"/>
              <a:gd name="connsiteY2" fmla="*/ 0 h 371365"/>
              <a:gd name="connsiteX3" fmla="*/ 635902 w 951573"/>
              <a:gd name="connsiteY3" fmla="*/ 0 h 371365"/>
              <a:gd name="connsiteX0" fmla="*/ 0 w 951810"/>
              <a:gd name="connsiteY0" fmla="*/ 371330 h 371330"/>
              <a:gd name="connsiteX1" fmla="*/ 951533 w 951810"/>
              <a:gd name="connsiteY1" fmla="*/ 102115 h 371330"/>
              <a:gd name="connsiteX2" fmla="*/ 635902 w 951810"/>
              <a:gd name="connsiteY2" fmla="*/ 0 h 371330"/>
              <a:gd name="connsiteX3" fmla="*/ 635902 w 951810"/>
              <a:gd name="connsiteY3" fmla="*/ 0 h 371330"/>
              <a:gd name="connsiteX0" fmla="*/ 0 w 951810"/>
              <a:gd name="connsiteY0" fmla="*/ 371330 h 371330"/>
              <a:gd name="connsiteX1" fmla="*/ 951533 w 951810"/>
              <a:gd name="connsiteY1" fmla="*/ 129965 h 371330"/>
              <a:gd name="connsiteX2" fmla="*/ 635902 w 951810"/>
              <a:gd name="connsiteY2" fmla="*/ 0 h 371330"/>
              <a:gd name="connsiteX3" fmla="*/ 635902 w 951810"/>
              <a:gd name="connsiteY3" fmla="*/ 0 h 37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1810" h="371330">
                <a:moveTo>
                  <a:pt x="0" y="371330"/>
                </a:moveTo>
                <a:cubicBezTo>
                  <a:pt x="891578" y="323366"/>
                  <a:pt x="956948" y="201136"/>
                  <a:pt x="951533" y="129965"/>
                </a:cubicBezTo>
                <a:cubicBezTo>
                  <a:pt x="946118" y="58794"/>
                  <a:pt x="688507" y="21661"/>
                  <a:pt x="635902" y="0"/>
                </a:cubicBezTo>
                <a:lnTo>
                  <a:pt x="635902" y="0"/>
                </a:lnTo>
              </a:path>
            </a:pathLst>
          </a:custGeom>
          <a:noFill/>
          <a:ln w="635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xmlns="" id="{413CBE71-9365-4545-90B9-8C39BB5BC968}"/>
              </a:ext>
            </a:extLst>
          </p:cNvPr>
          <p:cNvGrpSpPr/>
          <p:nvPr/>
        </p:nvGrpSpPr>
        <p:grpSpPr>
          <a:xfrm>
            <a:off x="5672894" y="2395137"/>
            <a:ext cx="2745943" cy="265296"/>
            <a:chOff x="5672894" y="2395137"/>
            <a:chExt cx="2745943" cy="265296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xmlns="" id="{498A7FBD-D6E2-0949-A277-AC6CFB2E9D3C}"/>
                </a:ext>
              </a:extLst>
            </p:cNvPr>
            <p:cNvSpPr/>
            <p:nvPr/>
          </p:nvSpPr>
          <p:spPr>
            <a:xfrm>
              <a:off x="5720771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xmlns="" id="{F5E23226-72FE-4B41-9FEE-4A0FE056B85F}"/>
                </a:ext>
              </a:extLst>
            </p:cNvPr>
            <p:cNvSpPr/>
            <p:nvPr/>
          </p:nvSpPr>
          <p:spPr>
            <a:xfrm>
              <a:off x="5818833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xmlns="" id="{1B08E963-9079-8743-9088-A91680607477}"/>
                </a:ext>
              </a:extLst>
            </p:cNvPr>
            <p:cNvSpPr/>
            <p:nvPr/>
          </p:nvSpPr>
          <p:spPr>
            <a:xfrm>
              <a:off x="5916895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xmlns="" id="{E147AF49-98B0-4246-A8D3-D7BCC0EBAC74}"/>
                </a:ext>
              </a:extLst>
            </p:cNvPr>
            <p:cNvSpPr/>
            <p:nvPr/>
          </p:nvSpPr>
          <p:spPr>
            <a:xfrm>
              <a:off x="6014956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xmlns="" id="{E6324292-EE15-C844-AC24-6D35ADAFB8C9}"/>
                </a:ext>
              </a:extLst>
            </p:cNvPr>
            <p:cNvSpPr/>
            <p:nvPr/>
          </p:nvSpPr>
          <p:spPr>
            <a:xfrm>
              <a:off x="6309141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xmlns="" id="{873DBF10-8DA1-7449-8901-C998D3A3D55B}"/>
                </a:ext>
              </a:extLst>
            </p:cNvPr>
            <p:cNvSpPr/>
            <p:nvPr/>
          </p:nvSpPr>
          <p:spPr>
            <a:xfrm>
              <a:off x="6113018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xmlns="" id="{5439040B-1C42-3145-B76D-425BF1E9B7A3}"/>
                </a:ext>
              </a:extLst>
            </p:cNvPr>
            <p:cNvSpPr/>
            <p:nvPr/>
          </p:nvSpPr>
          <p:spPr>
            <a:xfrm>
              <a:off x="6211080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xmlns="" id="{A0EE9329-E732-6445-B94A-71A0227D2A82}"/>
                </a:ext>
              </a:extLst>
            </p:cNvPr>
            <p:cNvSpPr/>
            <p:nvPr/>
          </p:nvSpPr>
          <p:spPr>
            <a:xfrm>
              <a:off x="6407203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xmlns="" id="{8BE903F5-4515-EA40-B823-87CD926873E0}"/>
                </a:ext>
              </a:extLst>
            </p:cNvPr>
            <p:cNvSpPr/>
            <p:nvPr/>
          </p:nvSpPr>
          <p:spPr>
            <a:xfrm>
              <a:off x="6505265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xmlns="" id="{D23D0124-84DA-EF4A-9C5A-7596BCCD5077}"/>
                </a:ext>
              </a:extLst>
            </p:cNvPr>
            <p:cNvSpPr/>
            <p:nvPr/>
          </p:nvSpPr>
          <p:spPr>
            <a:xfrm>
              <a:off x="6603326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xmlns="" id="{D9D7F108-3E3B-6846-88F6-6273552E8900}"/>
                </a:ext>
              </a:extLst>
            </p:cNvPr>
            <p:cNvSpPr/>
            <p:nvPr/>
          </p:nvSpPr>
          <p:spPr>
            <a:xfrm>
              <a:off x="6701388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xmlns="" id="{3D4D3DE7-3BF2-CC4F-ABBB-2A8F32CDD54E}"/>
                </a:ext>
              </a:extLst>
            </p:cNvPr>
            <p:cNvSpPr/>
            <p:nvPr/>
          </p:nvSpPr>
          <p:spPr>
            <a:xfrm>
              <a:off x="6995573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xmlns="" id="{9B9FDDA3-419D-3F49-83F4-1EF547AEFA7E}"/>
                </a:ext>
              </a:extLst>
            </p:cNvPr>
            <p:cNvSpPr/>
            <p:nvPr/>
          </p:nvSpPr>
          <p:spPr>
            <a:xfrm>
              <a:off x="6799450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xmlns="" id="{81005AB5-D750-9B41-958E-81713B4EE7F9}"/>
                </a:ext>
              </a:extLst>
            </p:cNvPr>
            <p:cNvSpPr/>
            <p:nvPr/>
          </p:nvSpPr>
          <p:spPr>
            <a:xfrm>
              <a:off x="6897512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xmlns="" id="{3C21539B-E86B-1845-9C37-6CBF19DD2739}"/>
                </a:ext>
              </a:extLst>
            </p:cNvPr>
            <p:cNvSpPr/>
            <p:nvPr/>
          </p:nvSpPr>
          <p:spPr>
            <a:xfrm>
              <a:off x="7093635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xmlns="" id="{25C1E3E9-851D-FF4D-84CF-9CA7449C31A2}"/>
                </a:ext>
              </a:extLst>
            </p:cNvPr>
            <p:cNvSpPr/>
            <p:nvPr/>
          </p:nvSpPr>
          <p:spPr>
            <a:xfrm>
              <a:off x="7191697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xmlns="" id="{BBC3A3C4-A2BC-014A-B15C-7FD7E5F70D50}"/>
                </a:ext>
              </a:extLst>
            </p:cNvPr>
            <p:cNvSpPr/>
            <p:nvPr/>
          </p:nvSpPr>
          <p:spPr>
            <a:xfrm>
              <a:off x="7289758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xmlns="" id="{63B913BE-2503-3C47-B8FF-23490B7621A2}"/>
                </a:ext>
              </a:extLst>
            </p:cNvPr>
            <p:cNvSpPr/>
            <p:nvPr/>
          </p:nvSpPr>
          <p:spPr>
            <a:xfrm>
              <a:off x="7387820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xmlns="" id="{19F9998B-60D5-C14D-A7FD-B2469297CC0B}"/>
                </a:ext>
              </a:extLst>
            </p:cNvPr>
            <p:cNvSpPr/>
            <p:nvPr/>
          </p:nvSpPr>
          <p:spPr>
            <a:xfrm>
              <a:off x="7682005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xmlns="" id="{DC76AFFF-2B37-034B-A2B6-AA53F95F8A1D}"/>
                </a:ext>
              </a:extLst>
            </p:cNvPr>
            <p:cNvSpPr/>
            <p:nvPr/>
          </p:nvSpPr>
          <p:spPr>
            <a:xfrm>
              <a:off x="7485882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xmlns="" id="{7B3D884D-67CF-C944-B4EC-8DBD370436B6}"/>
                </a:ext>
              </a:extLst>
            </p:cNvPr>
            <p:cNvSpPr/>
            <p:nvPr/>
          </p:nvSpPr>
          <p:spPr>
            <a:xfrm>
              <a:off x="7583944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xmlns="" id="{53561508-6CB9-6343-8430-7191614B57ED}"/>
                </a:ext>
              </a:extLst>
            </p:cNvPr>
            <p:cNvSpPr/>
            <p:nvPr/>
          </p:nvSpPr>
          <p:spPr>
            <a:xfrm>
              <a:off x="7780067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xmlns="" id="{BEC1D14A-2C68-3948-9B09-EE49C25DE8B1}"/>
                </a:ext>
              </a:extLst>
            </p:cNvPr>
            <p:cNvSpPr/>
            <p:nvPr/>
          </p:nvSpPr>
          <p:spPr>
            <a:xfrm>
              <a:off x="7878129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xmlns="" id="{371939E7-08F2-B845-9A97-0DFEE7C7ACCC}"/>
                </a:ext>
              </a:extLst>
            </p:cNvPr>
            <p:cNvSpPr/>
            <p:nvPr/>
          </p:nvSpPr>
          <p:spPr>
            <a:xfrm>
              <a:off x="8074252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xmlns="" id="{DF4D5CBF-6465-BA48-8178-935AFBC6B0A4}"/>
                </a:ext>
              </a:extLst>
            </p:cNvPr>
            <p:cNvSpPr/>
            <p:nvPr/>
          </p:nvSpPr>
          <p:spPr>
            <a:xfrm>
              <a:off x="8172314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xmlns="" id="{643DB861-7786-3540-9C1A-7EA099A227D7}"/>
                </a:ext>
              </a:extLst>
            </p:cNvPr>
            <p:cNvSpPr/>
            <p:nvPr/>
          </p:nvSpPr>
          <p:spPr>
            <a:xfrm>
              <a:off x="7976190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xmlns="" id="{9FC45DE1-BFA3-6B49-931F-D1DE9EE211A5}"/>
                </a:ext>
              </a:extLst>
            </p:cNvPr>
            <p:cNvSpPr/>
            <p:nvPr/>
          </p:nvSpPr>
          <p:spPr>
            <a:xfrm>
              <a:off x="8270375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xmlns="" id="{634280D8-4034-4D43-BC07-EC79A9C85158}"/>
                </a:ext>
              </a:extLst>
            </p:cNvPr>
            <p:cNvSpPr/>
            <p:nvPr/>
          </p:nvSpPr>
          <p:spPr>
            <a:xfrm>
              <a:off x="8368424" y="2398915"/>
              <a:ext cx="50292" cy="2615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xmlns="" id="{8687B8B3-084F-EA4C-B4C3-F482366DE3A5}"/>
                </a:ext>
              </a:extLst>
            </p:cNvPr>
            <p:cNvSpPr/>
            <p:nvPr/>
          </p:nvSpPr>
          <p:spPr>
            <a:xfrm>
              <a:off x="5672894" y="2395137"/>
              <a:ext cx="2745943" cy="59058"/>
            </a:xfrm>
            <a:prstGeom prst="rect">
              <a:avLst/>
            </a:prstGeom>
            <a:noFill/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xmlns="" id="{1FB78423-4D34-C742-B65E-3547F48C3549}"/>
              </a:ext>
            </a:extLst>
          </p:cNvPr>
          <p:cNvGrpSpPr/>
          <p:nvPr/>
        </p:nvGrpSpPr>
        <p:grpSpPr>
          <a:xfrm>
            <a:off x="6338483" y="2859500"/>
            <a:ext cx="1378001" cy="453101"/>
            <a:chOff x="6338483" y="2859500"/>
            <a:chExt cx="1378001" cy="453101"/>
          </a:xfrm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xmlns="" id="{DE86B8C4-5CED-E646-99D0-10B6FF845031}"/>
                </a:ext>
              </a:extLst>
            </p:cNvPr>
            <p:cNvSpPr/>
            <p:nvPr/>
          </p:nvSpPr>
          <p:spPr>
            <a:xfrm>
              <a:off x="6338483" y="2859500"/>
              <a:ext cx="1378001" cy="502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xmlns="" id="{BE7CA34A-9813-BF4B-8E04-F063DB410F25}"/>
                </a:ext>
              </a:extLst>
            </p:cNvPr>
            <p:cNvSpPr/>
            <p:nvPr/>
          </p:nvSpPr>
          <p:spPr>
            <a:xfrm>
              <a:off x="6338483" y="2960203"/>
              <a:ext cx="1378001" cy="502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xmlns="" id="{996DDCC6-8024-214A-9A60-AE1DC6EB8856}"/>
                </a:ext>
              </a:extLst>
            </p:cNvPr>
            <p:cNvSpPr/>
            <p:nvPr/>
          </p:nvSpPr>
          <p:spPr>
            <a:xfrm>
              <a:off x="6338483" y="3060906"/>
              <a:ext cx="1378001" cy="502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xmlns="" id="{558B8B67-EFBD-454A-ABDD-2B6CDA19AA67}"/>
                </a:ext>
              </a:extLst>
            </p:cNvPr>
            <p:cNvSpPr/>
            <p:nvPr/>
          </p:nvSpPr>
          <p:spPr>
            <a:xfrm>
              <a:off x="6338483" y="3161609"/>
              <a:ext cx="1378001" cy="502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xmlns="" id="{DD1E6EFB-5EAE-0043-A19C-8891A9EF3A17}"/>
                </a:ext>
              </a:extLst>
            </p:cNvPr>
            <p:cNvSpPr/>
            <p:nvPr/>
          </p:nvSpPr>
          <p:spPr>
            <a:xfrm>
              <a:off x="6338483" y="3262310"/>
              <a:ext cx="1378001" cy="502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xmlns="" id="{6BCADB01-C661-8241-965C-F557898A5F82}"/>
              </a:ext>
            </a:extLst>
          </p:cNvPr>
          <p:cNvGrpSpPr/>
          <p:nvPr/>
        </p:nvGrpSpPr>
        <p:grpSpPr>
          <a:xfrm>
            <a:off x="5050217" y="1409816"/>
            <a:ext cx="4397057" cy="1242140"/>
            <a:chOff x="5050217" y="1409816"/>
            <a:chExt cx="4397057" cy="1242140"/>
          </a:xfrm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xmlns="" id="{DAFC0F42-B8D9-B345-9463-912DBB398782}"/>
                </a:ext>
              </a:extLst>
            </p:cNvPr>
            <p:cNvSpPr/>
            <p:nvPr/>
          </p:nvSpPr>
          <p:spPr>
            <a:xfrm>
              <a:off x="5667764" y="1497164"/>
              <a:ext cx="2743199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xmlns="" id="{3E36C2E1-018A-BF4C-81AC-961EA7158958}"/>
                </a:ext>
              </a:extLst>
            </p:cNvPr>
            <p:cNvSpPr/>
            <p:nvPr/>
          </p:nvSpPr>
          <p:spPr>
            <a:xfrm>
              <a:off x="5673989" y="2192836"/>
              <a:ext cx="2745943" cy="1191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xmlns="" id="{F85EA29A-6510-6346-88E2-B11620230CBB}"/>
                </a:ext>
              </a:extLst>
            </p:cNvPr>
            <p:cNvSpPr/>
            <p:nvPr/>
          </p:nvSpPr>
          <p:spPr>
            <a:xfrm>
              <a:off x="6731061" y="2222611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xmlns="" id="{474EB2FD-976A-4048-84A9-FD0425342F5E}"/>
                </a:ext>
              </a:extLst>
            </p:cNvPr>
            <p:cNvCxnSpPr>
              <a:cxnSpLocks/>
              <a:stCxn id="112" idx="3"/>
            </p:cNvCxnSpPr>
            <p:nvPr/>
          </p:nvCxnSpPr>
          <p:spPr>
            <a:xfrm>
              <a:off x="6776781" y="2245472"/>
              <a:ext cx="91637" cy="150889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xmlns="" id="{2E1C692D-39DE-7F4C-BA82-4616C9DE01F0}"/>
                </a:ext>
              </a:extLst>
            </p:cNvPr>
            <p:cNvCxnSpPr>
              <a:cxnSpLocks/>
              <a:stCxn id="112" idx="1"/>
            </p:cNvCxnSpPr>
            <p:nvPr/>
          </p:nvCxnSpPr>
          <p:spPr>
            <a:xfrm flipH="1">
              <a:off x="6646097" y="2245472"/>
              <a:ext cx="84964" cy="150889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xmlns="" id="{EBDD9F89-25FF-0744-AAF7-22FFB5B9C1C2}"/>
                </a:ext>
              </a:extLst>
            </p:cNvPr>
            <p:cNvSpPr/>
            <p:nvPr/>
          </p:nvSpPr>
          <p:spPr>
            <a:xfrm>
              <a:off x="5673989" y="1987216"/>
              <a:ext cx="2745943" cy="1207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xmlns="" id="{FFEC0CAD-B2E1-A140-8C3C-71753CAB95D5}"/>
                </a:ext>
              </a:extLst>
            </p:cNvPr>
            <p:cNvSpPr/>
            <p:nvPr/>
          </p:nvSpPr>
          <p:spPr>
            <a:xfrm>
              <a:off x="5673989" y="1639469"/>
              <a:ext cx="2745943" cy="25146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xmlns="" id="{3C0CE0DC-6712-CB40-8EBB-BE8703292DE8}"/>
                </a:ext>
              </a:extLst>
            </p:cNvPr>
            <p:cNvSpPr/>
            <p:nvPr/>
          </p:nvSpPr>
          <p:spPr>
            <a:xfrm>
              <a:off x="7354872" y="2191256"/>
              <a:ext cx="209245" cy="120701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xmlns="" id="{23FA381B-A88D-204F-980D-1B468DC75258}"/>
                </a:ext>
              </a:extLst>
            </p:cNvPr>
            <p:cNvSpPr/>
            <p:nvPr/>
          </p:nvSpPr>
          <p:spPr>
            <a:xfrm>
              <a:off x="7445834" y="2023214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xmlns="" id="{A29050C4-BD9B-7B4E-A3A5-60314FE06CF6}"/>
                </a:ext>
              </a:extLst>
            </p:cNvPr>
            <p:cNvCxnSpPr>
              <a:cxnSpLocks/>
              <a:stCxn id="118" idx="3"/>
            </p:cNvCxnSpPr>
            <p:nvPr/>
          </p:nvCxnSpPr>
          <p:spPr>
            <a:xfrm>
              <a:off x="7491555" y="2046075"/>
              <a:ext cx="81755" cy="146761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xmlns="" id="{4D4A3A75-0429-F346-A454-7E2220A4D3D2}"/>
                </a:ext>
              </a:extLst>
            </p:cNvPr>
            <p:cNvCxnSpPr>
              <a:cxnSpLocks/>
              <a:stCxn id="118" idx="1"/>
            </p:cNvCxnSpPr>
            <p:nvPr/>
          </p:nvCxnSpPr>
          <p:spPr>
            <a:xfrm flipH="1">
              <a:off x="7358411" y="2046075"/>
              <a:ext cx="87424" cy="138229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xmlns="" id="{1054F249-57CE-1B4D-8B0A-2A349D752FE8}"/>
                </a:ext>
              </a:extLst>
            </p:cNvPr>
            <p:cNvSpPr/>
            <p:nvPr/>
          </p:nvSpPr>
          <p:spPr>
            <a:xfrm>
              <a:off x="5731733" y="1987216"/>
              <a:ext cx="209245" cy="120701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xmlns="" id="{D1F9973B-FAA2-B948-A2D2-49C409648AD4}"/>
                </a:ext>
              </a:extLst>
            </p:cNvPr>
            <p:cNvSpPr/>
            <p:nvPr/>
          </p:nvSpPr>
          <p:spPr>
            <a:xfrm>
              <a:off x="5815537" y="1727695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xmlns="" id="{F82C5273-AA5A-064B-A167-507BA1A76BC9}"/>
                </a:ext>
              </a:extLst>
            </p:cNvPr>
            <p:cNvCxnSpPr>
              <a:cxnSpLocks/>
              <a:stCxn id="122" idx="3"/>
            </p:cNvCxnSpPr>
            <p:nvPr/>
          </p:nvCxnSpPr>
          <p:spPr>
            <a:xfrm>
              <a:off x="5861258" y="1750555"/>
              <a:ext cx="81681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xmlns="" id="{AB40FFE5-7846-1B47-AB13-BC3201E2154E}"/>
                </a:ext>
              </a:extLst>
            </p:cNvPr>
            <p:cNvCxnSpPr>
              <a:cxnSpLocks/>
              <a:stCxn id="122" idx="1"/>
            </p:cNvCxnSpPr>
            <p:nvPr/>
          </p:nvCxnSpPr>
          <p:spPr>
            <a:xfrm flipH="1">
              <a:off x="5733694" y="1750555"/>
              <a:ext cx="81844" cy="229163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Left Brace 124">
              <a:extLst>
                <a:ext uri="{FF2B5EF4-FFF2-40B4-BE49-F238E27FC236}">
                  <a16:creationId xmlns:a16="http://schemas.microsoft.com/office/drawing/2014/main" xmlns="" id="{422708B0-8553-8F4F-8CA3-735B2B1A7C1E}"/>
                </a:ext>
              </a:extLst>
            </p:cNvPr>
            <p:cNvSpPr/>
            <p:nvPr/>
          </p:nvSpPr>
          <p:spPr>
            <a:xfrm>
              <a:off x="5401448" y="1635784"/>
              <a:ext cx="266317" cy="1011324"/>
            </a:xfrm>
            <a:prstGeom prst="leftBrace">
              <a:avLst>
                <a:gd name="adj1" fmla="val 51138"/>
                <a:gd name="adj2" fmla="val 50000"/>
              </a:avLst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xmlns="" id="{FEF2E761-8FC2-9543-BD4B-9E3E866BCC7E}"/>
                </a:ext>
              </a:extLst>
            </p:cNvPr>
            <p:cNvSpPr/>
            <p:nvPr/>
          </p:nvSpPr>
          <p:spPr>
            <a:xfrm>
              <a:off x="7190980" y="1640296"/>
              <a:ext cx="209245" cy="25146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xmlns="" id="{FC70895D-49AA-A549-93BF-F6F96DF0A491}"/>
                </a:ext>
              </a:extLst>
            </p:cNvPr>
            <p:cNvSpPr/>
            <p:nvPr/>
          </p:nvSpPr>
          <p:spPr>
            <a:xfrm>
              <a:off x="7304005" y="1496763"/>
              <a:ext cx="45720" cy="45719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xmlns="" id="{6CB092FA-E845-9E4D-B057-4D1A9FF58185}"/>
                </a:ext>
              </a:extLst>
            </p:cNvPr>
            <p:cNvCxnSpPr>
              <a:cxnSpLocks/>
              <a:stCxn id="127" idx="3"/>
            </p:cNvCxnSpPr>
            <p:nvPr/>
          </p:nvCxnSpPr>
          <p:spPr>
            <a:xfrm>
              <a:off x="7349725" y="1519623"/>
              <a:ext cx="50500" cy="118265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xmlns="" id="{A8676857-88DA-6E4A-867A-068D6A4FA9CC}"/>
                </a:ext>
              </a:extLst>
            </p:cNvPr>
            <p:cNvCxnSpPr>
              <a:cxnSpLocks/>
              <a:stCxn id="127" idx="1"/>
            </p:cNvCxnSpPr>
            <p:nvPr/>
          </p:nvCxnSpPr>
          <p:spPr>
            <a:xfrm flipH="1">
              <a:off x="7190978" y="1519623"/>
              <a:ext cx="113026" cy="116161"/>
            </a:xfrm>
            <a:prstGeom prst="line">
              <a:avLst/>
            </a:prstGeom>
            <a:ln w="3175">
              <a:solidFill>
                <a:schemeClr val="accent3">
                  <a:lumMod val="5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xmlns="" id="{7229A24C-6860-9148-95D1-0303B149504B}"/>
                </a:ext>
              </a:extLst>
            </p:cNvPr>
            <p:cNvSpPr txBox="1"/>
            <p:nvPr/>
          </p:nvSpPr>
          <p:spPr>
            <a:xfrm>
              <a:off x="5050217" y="1972885"/>
              <a:ext cx="37240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x2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xmlns="" id="{4A2B8DA0-298D-2A4A-97ED-BE2157C89914}"/>
                </a:ext>
              </a:extLst>
            </p:cNvPr>
            <p:cNvSpPr/>
            <p:nvPr/>
          </p:nvSpPr>
          <p:spPr>
            <a:xfrm>
              <a:off x="6649216" y="2400496"/>
              <a:ext cx="209245" cy="25146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accent3">
                  <a:lumMod val="5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xmlns="" id="{CA20E77C-A705-FF40-B69A-547B4ED78AE9}"/>
                </a:ext>
              </a:extLst>
            </p:cNvPr>
            <p:cNvSpPr txBox="1"/>
            <p:nvPr/>
          </p:nvSpPr>
          <p:spPr>
            <a:xfrm>
              <a:off x="8863267" y="2133112"/>
              <a:ext cx="58400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512X20</a:t>
              </a:r>
            </a:p>
          </p:txBody>
        </p:sp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xmlns="" id="{76504845-7A7A-6940-9858-2E4A413FCF8C}"/>
                </a:ext>
              </a:extLst>
            </p:cNvPr>
            <p:cNvSpPr txBox="1"/>
            <p:nvPr/>
          </p:nvSpPr>
          <p:spPr>
            <a:xfrm>
              <a:off x="8863267" y="1927579"/>
              <a:ext cx="58400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512X20</a:t>
              </a:r>
            </a:p>
          </p:txBody>
        </p: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xmlns="" id="{4514ADC2-5D9F-3D48-ACCE-682B8D4FE5DA}"/>
                </a:ext>
              </a:extLst>
            </p:cNvPr>
            <p:cNvSpPr txBox="1"/>
            <p:nvPr/>
          </p:nvSpPr>
          <p:spPr>
            <a:xfrm>
              <a:off x="8863267" y="1650163"/>
              <a:ext cx="58400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512X50</a:t>
              </a:r>
            </a:p>
          </p:txBody>
        </p: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xmlns="" id="{68FB6EA8-7A23-8C42-B9E4-F7223088963A}"/>
                </a:ext>
              </a:extLst>
            </p:cNvPr>
            <p:cNvSpPr txBox="1"/>
            <p:nvPr/>
          </p:nvSpPr>
          <p:spPr>
            <a:xfrm>
              <a:off x="8863267" y="1409816"/>
              <a:ext cx="520527" cy="23698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l"/>
              <a:r>
                <a:rPr lang="en-US" sz="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512X1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5AE5984B-CAFB-1645-AADF-598542DB690E}"/>
              </a:ext>
            </a:extLst>
          </p:cNvPr>
          <p:cNvGrpSpPr/>
          <p:nvPr/>
        </p:nvGrpSpPr>
        <p:grpSpPr>
          <a:xfrm>
            <a:off x="3845503" y="3787073"/>
            <a:ext cx="709618" cy="1550851"/>
            <a:chOff x="3845503" y="3787073"/>
            <a:chExt cx="709618" cy="155085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xmlns="" id="{1890ADD1-41C3-A34D-B530-EF7BCCACFAA9}"/>
                </a:ext>
              </a:extLst>
            </p:cNvPr>
            <p:cNvSpPr/>
            <p:nvPr/>
          </p:nvSpPr>
          <p:spPr>
            <a:xfrm>
              <a:off x="3851810" y="3787073"/>
              <a:ext cx="348502" cy="1143396"/>
            </a:xfrm>
            <a:custGeom>
              <a:avLst/>
              <a:gdLst>
                <a:gd name="connsiteX0" fmla="*/ 64736 w 340439"/>
                <a:gd name="connsiteY0" fmla="*/ 1132885 h 1173424"/>
                <a:gd name="connsiteX1" fmla="*/ 339865 w 340439"/>
                <a:gd name="connsiteY1" fmla="*/ 1035780 h 1173424"/>
                <a:gd name="connsiteX2" fmla="*/ 0 w 340439"/>
                <a:gd name="connsiteY2" fmla="*/ 0 h 1173424"/>
                <a:gd name="connsiteX0" fmla="*/ 64736 w 348502"/>
                <a:gd name="connsiteY0" fmla="*/ 1132885 h 1143396"/>
                <a:gd name="connsiteX1" fmla="*/ 347957 w 348502"/>
                <a:gd name="connsiteY1" fmla="*/ 882031 h 1143396"/>
                <a:gd name="connsiteX2" fmla="*/ 0 w 348502"/>
                <a:gd name="connsiteY2" fmla="*/ 0 h 1143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502" h="1143396">
                  <a:moveTo>
                    <a:pt x="64736" y="1132885"/>
                  </a:moveTo>
                  <a:cubicBezTo>
                    <a:pt x="207695" y="1178739"/>
                    <a:pt x="358746" y="1070845"/>
                    <a:pt x="347957" y="882031"/>
                  </a:cubicBezTo>
                  <a:cubicBezTo>
                    <a:pt x="337168" y="693217"/>
                    <a:pt x="164538" y="423483"/>
                    <a:pt x="0" y="0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C9826146-B1A9-044E-9F16-0525938BCC19}"/>
                </a:ext>
              </a:extLst>
            </p:cNvPr>
            <p:cNvSpPr txBox="1"/>
            <p:nvPr/>
          </p:nvSpPr>
          <p:spPr>
            <a:xfrm>
              <a:off x="3845503" y="4876259"/>
              <a:ext cx="7096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Identity</a:t>
              </a:r>
              <a:b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</a:br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shortcut</a:t>
              </a:r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xmlns="" id="{3E4A3DF4-4E68-0744-B486-C518FA06C969}"/>
              </a:ext>
            </a:extLst>
          </p:cNvPr>
          <p:cNvGrpSpPr/>
          <p:nvPr/>
        </p:nvGrpSpPr>
        <p:grpSpPr>
          <a:xfrm>
            <a:off x="3201208" y="1940865"/>
            <a:ext cx="798166" cy="1143396"/>
            <a:chOff x="3851810" y="3787073"/>
            <a:chExt cx="798166" cy="1143396"/>
          </a:xfrm>
        </p:grpSpPr>
        <p:sp>
          <p:nvSpPr>
            <p:cNvPr id="241" name="Freeform 240">
              <a:extLst>
                <a:ext uri="{FF2B5EF4-FFF2-40B4-BE49-F238E27FC236}">
                  <a16:creationId xmlns:a16="http://schemas.microsoft.com/office/drawing/2014/main" xmlns="" id="{68F3F050-0D68-4A4B-9F68-C91FB6BF1CDE}"/>
                </a:ext>
              </a:extLst>
            </p:cNvPr>
            <p:cNvSpPr/>
            <p:nvPr/>
          </p:nvSpPr>
          <p:spPr>
            <a:xfrm>
              <a:off x="3851810" y="3787073"/>
              <a:ext cx="348502" cy="1143396"/>
            </a:xfrm>
            <a:custGeom>
              <a:avLst/>
              <a:gdLst>
                <a:gd name="connsiteX0" fmla="*/ 64736 w 340439"/>
                <a:gd name="connsiteY0" fmla="*/ 1132885 h 1173424"/>
                <a:gd name="connsiteX1" fmla="*/ 339865 w 340439"/>
                <a:gd name="connsiteY1" fmla="*/ 1035780 h 1173424"/>
                <a:gd name="connsiteX2" fmla="*/ 0 w 340439"/>
                <a:gd name="connsiteY2" fmla="*/ 0 h 1173424"/>
                <a:gd name="connsiteX0" fmla="*/ 64736 w 348502"/>
                <a:gd name="connsiteY0" fmla="*/ 1132885 h 1143396"/>
                <a:gd name="connsiteX1" fmla="*/ 347957 w 348502"/>
                <a:gd name="connsiteY1" fmla="*/ 882031 h 1143396"/>
                <a:gd name="connsiteX2" fmla="*/ 0 w 348502"/>
                <a:gd name="connsiteY2" fmla="*/ 0 h 1143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502" h="1143396">
                  <a:moveTo>
                    <a:pt x="64736" y="1132885"/>
                  </a:moveTo>
                  <a:cubicBezTo>
                    <a:pt x="207695" y="1178739"/>
                    <a:pt x="358746" y="1070845"/>
                    <a:pt x="347957" y="882031"/>
                  </a:cubicBezTo>
                  <a:cubicBezTo>
                    <a:pt x="337168" y="693217"/>
                    <a:pt x="164538" y="423483"/>
                    <a:pt x="0" y="0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xmlns="" id="{87E430FD-D57B-5A4B-A55D-8C608802ED52}"/>
                </a:ext>
              </a:extLst>
            </p:cNvPr>
            <p:cNvSpPr txBox="1"/>
            <p:nvPr/>
          </p:nvSpPr>
          <p:spPr>
            <a:xfrm>
              <a:off x="3940358" y="3808183"/>
              <a:ext cx="7096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Identity</a:t>
              </a:r>
              <a:b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</a:br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shortcut</a:t>
              </a:r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xmlns="" id="{5443FD8F-B994-984E-8A8F-B34CF9E154DA}"/>
              </a:ext>
            </a:extLst>
          </p:cNvPr>
          <p:cNvGrpSpPr/>
          <p:nvPr/>
        </p:nvGrpSpPr>
        <p:grpSpPr>
          <a:xfrm>
            <a:off x="8249009" y="3748350"/>
            <a:ext cx="969067" cy="1143396"/>
            <a:chOff x="3851810" y="3787073"/>
            <a:chExt cx="969067" cy="1143396"/>
          </a:xfrm>
        </p:grpSpPr>
        <p:sp>
          <p:nvSpPr>
            <p:cNvPr id="244" name="Freeform 243">
              <a:extLst>
                <a:ext uri="{FF2B5EF4-FFF2-40B4-BE49-F238E27FC236}">
                  <a16:creationId xmlns:a16="http://schemas.microsoft.com/office/drawing/2014/main" xmlns="" id="{1B4EBB35-D6ED-3845-886B-0C4EDD5F50A0}"/>
                </a:ext>
              </a:extLst>
            </p:cNvPr>
            <p:cNvSpPr/>
            <p:nvPr/>
          </p:nvSpPr>
          <p:spPr>
            <a:xfrm>
              <a:off x="3851810" y="3787073"/>
              <a:ext cx="348502" cy="1143396"/>
            </a:xfrm>
            <a:custGeom>
              <a:avLst/>
              <a:gdLst>
                <a:gd name="connsiteX0" fmla="*/ 64736 w 340439"/>
                <a:gd name="connsiteY0" fmla="*/ 1132885 h 1173424"/>
                <a:gd name="connsiteX1" fmla="*/ 339865 w 340439"/>
                <a:gd name="connsiteY1" fmla="*/ 1035780 h 1173424"/>
                <a:gd name="connsiteX2" fmla="*/ 0 w 340439"/>
                <a:gd name="connsiteY2" fmla="*/ 0 h 1173424"/>
                <a:gd name="connsiteX0" fmla="*/ 64736 w 348502"/>
                <a:gd name="connsiteY0" fmla="*/ 1132885 h 1143396"/>
                <a:gd name="connsiteX1" fmla="*/ 347957 w 348502"/>
                <a:gd name="connsiteY1" fmla="*/ 882031 h 1143396"/>
                <a:gd name="connsiteX2" fmla="*/ 0 w 348502"/>
                <a:gd name="connsiteY2" fmla="*/ 0 h 1143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502" h="1143396">
                  <a:moveTo>
                    <a:pt x="64736" y="1132885"/>
                  </a:moveTo>
                  <a:cubicBezTo>
                    <a:pt x="207695" y="1178739"/>
                    <a:pt x="358746" y="1070845"/>
                    <a:pt x="347957" y="882031"/>
                  </a:cubicBezTo>
                  <a:cubicBezTo>
                    <a:pt x="337168" y="693217"/>
                    <a:pt x="164538" y="423483"/>
                    <a:pt x="0" y="0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xmlns="" id="{2AF88A34-C1D4-174A-91C3-497C8131837C}"/>
                </a:ext>
              </a:extLst>
            </p:cNvPr>
            <p:cNvSpPr txBox="1"/>
            <p:nvPr/>
          </p:nvSpPr>
          <p:spPr>
            <a:xfrm>
              <a:off x="4111259" y="4208405"/>
              <a:ext cx="7096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Identity</a:t>
              </a:r>
              <a:b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</a:br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shortcut</a:t>
              </a:r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xmlns="" id="{20A4E3AA-ED72-184D-9B89-3877039BF20B}"/>
              </a:ext>
            </a:extLst>
          </p:cNvPr>
          <p:cNvGrpSpPr/>
          <p:nvPr/>
        </p:nvGrpSpPr>
        <p:grpSpPr>
          <a:xfrm>
            <a:off x="9346425" y="1780248"/>
            <a:ext cx="969067" cy="787594"/>
            <a:chOff x="3851810" y="4142875"/>
            <a:chExt cx="969067" cy="787594"/>
          </a:xfrm>
        </p:grpSpPr>
        <p:sp>
          <p:nvSpPr>
            <p:cNvPr id="247" name="Freeform 246">
              <a:extLst>
                <a:ext uri="{FF2B5EF4-FFF2-40B4-BE49-F238E27FC236}">
                  <a16:creationId xmlns:a16="http://schemas.microsoft.com/office/drawing/2014/main" xmlns="" id="{18176005-8EF5-0140-9F9E-C7918FCA00FE}"/>
                </a:ext>
              </a:extLst>
            </p:cNvPr>
            <p:cNvSpPr/>
            <p:nvPr/>
          </p:nvSpPr>
          <p:spPr>
            <a:xfrm>
              <a:off x="3851810" y="4142875"/>
              <a:ext cx="348502" cy="787594"/>
            </a:xfrm>
            <a:custGeom>
              <a:avLst/>
              <a:gdLst>
                <a:gd name="connsiteX0" fmla="*/ 64736 w 340439"/>
                <a:gd name="connsiteY0" fmla="*/ 1132885 h 1173424"/>
                <a:gd name="connsiteX1" fmla="*/ 339865 w 340439"/>
                <a:gd name="connsiteY1" fmla="*/ 1035780 h 1173424"/>
                <a:gd name="connsiteX2" fmla="*/ 0 w 340439"/>
                <a:gd name="connsiteY2" fmla="*/ 0 h 1173424"/>
                <a:gd name="connsiteX0" fmla="*/ 64736 w 348502"/>
                <a:gd name="connsiteY0" fmla="*/ 1132885 h 1143396"/>
                <a:gd name="connsiteX1" fmla="*/ 347957 w 348502"/>
                <a:gd name="connsiteY1" fmla="*/ 882031 h 1143396"/>
                <a:gd name="connsiteX2" fmla="*/ 0 w 348502"/>
                <a:gd name="connsiteY2" fmla="*/ 0 h 1143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502" h="1143396">
                  <a:moveTo>
                    <a:pt x="64736" y="1132885"/>
                  </a:moveTo>
                  <a:cubicBezTo>
                    <a:pt x="207695" y="1178739"/>
                    <a:pt x="358746" y="1070845"/>
                    <a:pt x="347957" y="882031"/>
                  </a:cubicBezTo>
                  <a:cubicBezTo>
                    <a:pt x="337168" y="693217"/>
                    <a:pt x="164538" y="423483"/>
                    <a:pt x="0" y="0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xmlns="" id="{69794E7A-B421-6D4D-B8D0-0BB47E700EA9}"/>
                </a:ext>
              </a:extLst>
            </p:cNvPr>
            <p:cNvSpPr txBox="1"/>
            <p:nvPr/>
          </p:nvSpPr>
          <p:spPr>
            <a:xfrm>
              <a:off x="4111259" y="4208405"/>
              <a:ext cx="7096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Identity</a:t>
              </a:r>
              <a:b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</a:br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shortcut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267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15" grpId="0" animBg="1"/>
      <p:bldP spid="27" grpId="0" animBg="1"/>
      <p:bldP spid="46" grpId="0" animBg="1"/>
      <p:bldP spid="47" grpId="0" animBg="1"/>
      <p:bldP spid="31" grpId="0"/>
      <p:bldP spid="173" grpId="0"/>
      <p:bldP spid="174" grpId="0"/>
      <p:bldP spid="175" grpId="0"/>
      <p:bldP spid="176" grpId="0"/>
      <p:bldP spid="177" grpId="0"/>
      <p:bldP spid="182" grpId="0"/>
      <p:bldP spid="202" grpId="0"/>
      <p:bldP spid="185" grpId="0"/>
      <p:bldP spid="109" grpId="0" animBg="1"/>
      <p:bldP spid="30" grpId="0" animBg="1"/>
      <p:bldP spid="17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Take </a:t>
            </a:r>
            <a:r>
              <a:rPr lang="en-US" dirty="0"/>
              <a:t>A</a:t>
            </a:r>
            <a:r>
              <a:rPr lang="en-US" dirty="0" smtClean="0"/>
              <a:t>way from CMRL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solution from multiple lightweight models can be better than that from a big one with the combined complexity.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196464" y="378040"/>
            <a:ext cx="8714486" cy="3089317"/>
            <a:chOff x="1196464" y="378040"/>
            <a:chExt cx="8714486" cy="308931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F28015CA-C544-FE43-ADC6-0E220AFA0A17}"/>
                </a:ext>
              </a:extLst>
            </p:cNvPr>
            <p:cNvSpPr txBox="1"/>
            <p:nvPr/>
          </p:nvSpPr>
          <p:spPr>
            <a:xfrm>
              <a:off x="1728771" y="3190358"/>
              <a:ext cx="11512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The 1</a:t>
              </a:r>
              <a:r>
                <a:rPr lang="en-US" sz="1200" baseline="300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st</a:t>
              </a:r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 module</a:t>
              </a:r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xmlns="" id="{A525EAA3-B185-1F45-A398-E653ECB1E89C}"/>
                </a:ext>
              </a:extLst>
            </p:cNvPr>
            <p:cNvSpPr/>
            <p:nvPr/>
          </p:nvSpPr>
          <p:spPr>
            <a:xfrm>
              <a:off x="1457818" y="2353201"/>
              <a:ext cx="1256339" cy="521161"/>
            </a:xfrm>
            <a:prstGeom prst="trapezoid">
              <a:avLst>
                <a:gd name="adj" fmla="val 15846"/>
              </a:avLst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Encoder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7941217F-FDDB-6A44-BBA0-D066F61BF282}"/>
                </a:ext>
              </a:extLst>
            </p:cNvPr>
            <p:cNvGrpSpPr/>
            <p:nvPr/>
          </p:nvGrpSpPr>
          <p:grpSpPr>
            <a:xfrm>
              <a:off x="1457820" y="1625090"/>
              <a:ext cx="1256337" cy="521161"/>
              <a:chOff x="576065" y="1625090"/>
              <a:chExt cx="1256337" cy="521161"/>
            </a:xfrm>
          </p:grpSpPr>
          <p:sp>
            <p:nvSpPr>
              <p:cNvPr id="63" name="Trapezoid 62">
                <a:extLst>
                  <a:ext uri="{FF2B5EF4-FFF2-40B4-BE49-F238E27FC236}">
                    <a16:creationId xmlns:a16="http://schemas.microsoft.com/office/drawing/2014/main" xmlns="" id="{925C4468-F0C1-2F4C-A4D1-B07778BBBB78}"/>
                  </a:ext>
                </a:extLst>
              </p:cNvPr>
              <p:cNvSpPr/>
              <p:nvPr/>
            </p:nvSpPr>
            <p:spPr>
              <a:xfrm rot="10800000">
                <a:off x="576065" y="1625090"/>
                <a:ext cx="1256337" cy="521161"/>
              </a:xfrm>
              <a:prstGeom prst="trapezoid">
                <a:avLst>
                  <a:gd name="adj" fmla="val 15846"/>
                </a:avLst>
              </a:prstGeom>
              <a:solidFill>
                <a:schemeClr val="bg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260" dirty="0">
                  <a:solidFill>
                    <a:schemeClr val="tx1"/>
                  </a:solidFill>
                  <a:latin typeface="Helvetica Neue Thin" panose="020B0403020202020204" pitchFamily="34" charset="0"/>
                  <a:ea typeface="Helvetica Neue Thin" panose="020B0403020202020204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xmlns="" id="{E90223A2-6D02-7441-8E36-BED4457D3DB1}"/>
                  </a:ext>
                </a:extLst>
              </p:cNvPr>
              <p:cNvSpPr txBox="1"/>
              <p:nvPr/>
            </p:nvSpPr>
            <p:spPr>
              <a:xfrm>
                <a:off x="714354" y="1726408"/>
                <a:ext cx="979755" cy="350865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80" dirty="0">
                    <a:latin typeface="Helvetica Neue Light" panose="02000403000000020004" pitchFamily="2" charset="0"/>
                    <a:ea typeface="Helvetica Neue Light" panose="02000403000000020004" pitchFamily="2" charset="0"/>
                    <a:cs typeface="Calibri Light" panose="020F0502020204030204" pitchFamily="34" charset="0"/>
                  </a:rPr>
                  <a:t>Decoder</a:t>
                </a: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D09E3528-8A21-364F-8B15-190EEE460C08}"/>
                </a:ext>
              </a:extLst>
            </p:cNvPr>
            <p:cNvSpPr/>
            <p:nvPr/>
          </p:nvSpPr>
          <p:spPr>
            <a:xfrm>
              <a:off x="1539649" y="2149908"/>
              <a:ext cx="1095360" cy="20173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320" dirty="0">
                  <a:solidFill>
                    <a:schemeClr val="tx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Code Layer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0F24B70D-8A7C-D048-AA35-6F40F5220CA8}"/>
                </a:ext>
              </a:extLst>
            </p:cNvPr>
            <p:cNvGrpSpPr/>
            <p:nvPr/>
          </p:nvGrpSpPr>
          <p:grpSpPr>
            <a:xfrm>
              <a:off x="4362519" y="1625090"/>
              <a:ext cx="1256339" cy="1249272"/>
              <a:chOff x="54025" y="307106"/>
              <a:chExt cx="786588" cy="929868"/>
            </a:xfrm>
          </p:grpSpPr>
          <p:sp>
            <p:nvSpPr>
              <p:cNvPr id="58" name="Trapezoid 57">
                <a:extLst>
                  <a:ext uri="{FF2B5EF4-FFF2-40B4-BE49-F238E27FC236}">
                    <a16:creationId xmlns:a16="http://schemas.microsoft.com/office/drawing/2014/main" xmlns="" id="{D182E8B9-138C-F242-8BE7-7282BE265145}"/>
                  </a:ext>
                </a:extLst>
              </p:cNvPr>
              <p:cNvSpPr/>
              <p:nvPr/>
            </p:nvSpPr>
            <p:spPr>
              <a:xfrm>
                <a:off x="54025" y="849059"/>
                <a:ext cx="786588" cy="387915"/>
              </a:xfrm>
              <a:prstGeom prst="trapezoid">
                <a:avLst>
                  <a:gd name="adj" fmla="val 15846"/>
                </a:avLst>
              </a:prstGeom>
              <a:solidFill>
                <a:schemeClr val="bg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80" dirty="0">
                    <a:solidFill>
                      <a:schemeClr val="tx1"/>
                    </a:solidFill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Encoder</a:t>
                </a: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xmlns="" id="{98F51EBF-E1CB-7E4D-AF03-35E16288D5A9}"/>
                  </a:ext>
                </a:extLst>
              </p:cNvPr>
              <p:cNvGrpSpPr/>
              <p:nvPr/>
            </p:nvGrpSpPr>
            <p:grpSpPr>
              <a:xfrm>
                <a:off x="54026" y="307106"/>
                <a:ext cx="786587" cy="387915"/>
                <a:chOff x="54026" y="333740"/>
                <a:chExt cx="786587" cy="387915"/>
              </a:xfrm>
            </p:grpSpPr>
            <p:sp>
              <p:nvSpPr>
                <p:cNvPr id="61" name="Trapezoid 60">
                  <a:extLst>
                    <a:ext uri="{FF2B5EF4-FFF2-40B4-BE49-F238E27FC236}">
                      <a16:creationId xmlns:a16="http://schemas.microsoft.com/office/drawing/2014/main" xmlns="" id="{E2C1F029-74DF-F14A-87DB-CC7314CAA45F}"/>
                    </a:ext>
                  </a:extLst>
                </p:cNvPr>
                <p:cNvSpPr/>
                <p:nvPr/>
              </p:nvSpPr>
              <p:spPr>
                <a:xfrm rot="10800000">
                  <a:off x="54026" y="333740"/>
                  <a:ext cx="786587" cy="387915"/>
                </a:xfrm>
                <a:prstGeom prst="trapezoid">
                  <a:avLst>
                    <a:gd name="adj" fmla="val 15846"/>
                  </a:avLst>
                </a:prstGeom>
                <a:solidFill>
                  <a:schemeClr val="bg2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60" dirty="0">
                    <a:solidFill>
                      <a:schemeClr val="tx1"/>
                    </a:solidFill>
                    <a:latin typeface="Helvetica Neue Thin" panose="020B0403020202020204" pitchFamily="34" charset="0"/>
                    <a:ea typeface="Helvetica Neue Thin" panose="020B0403020202020204" pitchFamily="34" charset="0"/>
                  </a:endParaRP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xmlns="" id="{D1E00F90-4641-0147-8976-FE38165A093D}"/>
                    </a:ext>
                  </a:extLst>
                </p:cNvPr>
                <p:cNvSpPr txBox="1"/>
                <p:nvPr/>
              </p:nvSpPr>
              <p:spPr>
                <a:xfrm>
                  <a:off x="140608" y="409154"/>
                  <a:ext cx="613420" cy="261159"/>
                </a:xfrm>
                <a:prstGeom prst="rect">
                  <a:avLst/>
                </a:prstGeom>
                <a:noFill/>
                <a:ln w="31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680" dirty="0">
                      <a:latin typeface="Helvetica Neue Light" panose="02000403000000020004" pitchFamily="2" charset="0"/>
                      <a:ea typeface="Helvetica Neue Light" panose="02000403000000020004" pitchFamily="2" charset="0"/>
                      <a:cs typeface="Calibri Light" panose="020F0502020204030204" pitchFamily="34" charset="0"/>
                    </a:rPr>
                    <a:t>Decoder</a:t>
                  </a:r>
                </a:p>
              </p:txBody>
            </p:sp>
          </p:grp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xmlns="" id="{F01B08FF-11FA-9F40-B1D6-148858C42F60}"/>
                  </a:ext>
                </a:extLst>
              </p:cNvPr>
              <p:cNvSpPr/>
              <p:nvPr/>
            </p:nvSpPr>
            <p:spPr>
              <a:xfrm>
                <a:off x="105259" y="697743"/>
                <a:ext cx="685800" cy="15219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320" dirty="0">
                    <a:solidFill>
                      <a:schemeClr val="tx1"/>
                    </a:solidFill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Code Layer</a:t>
                </a: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13894A62-8E74-3845-9F0D-23C344568278}"/>
                </a:ext>
              </a:extLst>
            </p:cNvPr>
            <p:cNvSpPr txBox="1"/>
            <p:nvPr/>
          </p:nvSpPr>
          <p:spPr>
            <a:xfrm>
              <a:off x="4401945" y="3190358"/>
              <a:ext cx="11849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The 2</a:t>
              </a:r>
              <a:r>
                <a:rPr lang="en-US" sz="1200" baseline="300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nd</a:t>
              </a:r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 module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EC369C21-1C11-014B-B8B4-26018872E6DA}"/>
                </a:ext>
              </a:extLst>
            </p:cNvPr>
            <p:cNvGrpSpPr/>
            <p:nvPr/>
          </p:nvGrpSpPr>
          <p:grpSpPr>
            <a:xfrm>
              <a:off x="2794112" y="1464277"/>
              <a:ext cx="2835678" cy="1644022"/>
              <a:chOff x="1618443" y="1464277"/>
              <a:chExt cx="2835678" cy="1644022"/>
            </a:xfrm>
          </p:grpSpPr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xmlns="" id="{55AF27E5-AFA0-B444-898A-416755092406}"/>
                  </a:ext>
                </a:extLst>
              </p:cNvPr>
              <p:cNvSpPr/>
              <p:nvPr/>
            </p:nvSpPr>
            <p:spPr>
              <a:xfrm>
                <a:off x="1618443" y="1464277"/>
                <a:ext cx="1521013" cy="1580232"/>
              </a:xfrm>
              <a:custGeom>
                <a:avLst/>
                <a:gdLst>
                  <a:gd name="connsiteX0" fmla="*/ 0 w 1114147"/>
                  <a:gd name="connsiteY0" fmla="*/ 0 h 1460976"/>
                  <a:gd name="connsiteX1" fmla="*/ 461639 w 1114147"/>
                  <a:gd name="connsiteY1" fmla="*/ 230820 h 1460976"/>
                  <a:gd name="connsiteX2" fmla="*/ 727969 w 1114147"/>
                  <a:gd name="connsiteY2" fmla="*/ 1273946 h 1460976"/>
                  <a:gd name="connsiteX3" fmla="*/ 1114147 w 1114147"/>
                  <a:gd name="connsiteY3" fmla="*/ 1455938 h 1460976"/>
                  <a:gd name="connsiteX0" fmla="*/ 0 w 1114147"/>
                  <a:gd name="connsiteY0" fmla="*/ 0 h 1456684"/>
                  <a:gd name="connsiteX1" fmla="*/ 461639 w 1114147"/>
                  <a:gd name="connsiteY1" fmla="*/ 230820 h 1456684"/>
                  <a:gd name="connsiteX2" fmla="*/ 652509 w 1114147"/>
                  <a:gd name="connsiteY2" fmla="*/ 1149659 h 1456684"/>
                  <a:gd name="connsiteX3" fmla="*/ 1114147 w 1114147"/>
                  <a:gd name="connsiteY3" fmla="*/ 1455938 h 1456684"/>
                  <a:gd name="connsiteX0" fmla="*/ 0 w 1114147"/>
                  <a:gd name="connsiteY0" fmla="*/ 0 h 1456729"/>
                  <a:gd name="connsiteX1" fmla="*/ 542579 w 1114147"/>
                  <a:gd name="connsiteY1" fmla="*/ 186432 h 1456729"/>
                  <a:gd name="connsiteX2" fmla="*/ 652509 w 1114147"/>
                  <a:gd name="connsiteY2" fmla="*/ 1149659 h 1456729"/>
                  <a:gd name="connsiteX3" fmla="*/ 1114147 w 1114147"/>
                  <a:gd name="connsiteY3" fmla="*/ 1455938 h 1456729"/>
                  <a:gd name="connsiteX0" fmla="*/ 0 w 1114147"/>
                  <a:gd name="connsiteY0" fmla="*/ 0 h 1459033"/>
                  <a:gd name="connsiteX1" fmla="*/ 542579 w 1114147"/>
                  <a:gd name="connsiteY1" fmla="*/ 186432 h 1459033"/>
                  <a:gd name="connsiteX2" fmla="*/ 586745 w 1114147"/>
                  <a:gd name="connsiteY2" fmla="*/ 1247313 h 1459033"/>
                  <a:gd name="connsiteX3" fmla="*/ 1114147 w 1114147"/>
                  <a:gd name="connsiteY3" fmla="*/ 1455938 h 1459033"/>
                  <a:gd name="connsiteX0" fmla="*/ 0 w 1114147"/>
                  <a:gd name="connsiteY0" fmla="*/ 0 h 1464387"/>
                  <a:gd name="connsiteX1" fmla="*/ 542579 w 1114147"/>
                  <a:gd name="connsiteY1" fmla="*/ 186432 h 1464387"/>
                  <a:gd name="connsiteX2" fmla="*/ 713833 w 1114147"/>
                  <a:gd name="connsiteY2" fmla="*/ 1287262 h 1464387"/>
                  <a:gd name="connsiteX3" fmla="*/ 1114147 w 1114147"/>
                  <a:gd name="connsiteY3" fmla="*/ 1455938 h 1464387"/>
                  <a:gd name="connsiteX0" fmla="*/ 0 w 1114147"/>
                  <a:gd name="connsiteY0" fmla="*/ 0 h 1457850"/>
                  <a:gd name="connsiteX1" fmla="*/ 542579 w 1114147"/>
                  <a:gd name="connsiteY1" fmla="*/ 186432 h 1457850"/>
                  <a:gd name="connsiteX2" fmla="*/ 713833 w 1114147"/>
                  <a:gd name="connsiteY2" fmla="*/ 1287262 h 1457850"/>
                  <a:gd name="connsiteX3" fmla="*/ 1114147 w 1114147"/>
                  <a:gd name="connsiteY3" fmla="*/ 1455938 h 1457850"/>
                  <a:gd name="connsiteX0" fmla="*/ 0 w 1114147"/>
                  <a:gd name="connsiteY0" fmla="*/ 0 h 1464526"/>
                  <a:gd name="connsiteX1" fmla="*/ 644249 w 1114147"/>
                  <a:gd name="connsiteY1" fmla="*/ 181993 h 1464526"/>
                  <a:gd name="connsiteX2" fmla="*/ 713833 w 1114147"/>
                  <a:gd name="connsiteY2" fmla="*/ 1287262 h 1464526"/>
                  <a:gd name="connsiteX3" fmla="*/ 1114147 w 1114147"/>
                  <a:gd name="connsiteY3" fmla="*/ 1455938 h 1464526"/>
                  <a:gd name="connsiteX0" fmla="*/ 0 w 1114147"/>
                  <a:gd name="connsiteY0" fmla="*/ 0 h 1459082"/>
                  <a:gd name="connsiteX1" fmla="*/ 644249 w 1114147"/>
                  <a:gd name="connsiteY1" fmla="*/ 181993 h 1459082"/>
                  <a:gd name="connsiteX2" fmla="*/ 764669 w 1114147"/>
                  <a:gd name="connsiteY2" fmla="*/ 1247312 h 1459082"/>
                  <a:gd name="connsiteX3" fmla="*/ 1114147 w 1114147"/>
                  <a:gd name="connsiteY3" fmla="*/ 1455938 h 1459082"/>
                  <a:gd name="connsiteX0" fmla="*/ 0 w 1145919"/>
                  <a:gd name="connsiteY0" fmla="*/ 0 h 1426152"/>
                  <a:gd name="connsiteX1" fmla="*/ 644249 w 1145919"/>
                  <a:gd name="connsiteY1" fmla="*/ 181993 h 1426152"/>
                  <a:gd name="connsiteX2" fmla="*/ 764669 w 1145919"/>
                  <a:gd name="connsiteY2" fmla="*/ 1247312 h 1426152"/>
                  <a:gd name="connsiteX3" fmla="*/ 1145919 w 1145919"/>
                  <a:gd name="connsiteY3" fmla="*/ 1419280 h 1426152"/>
                  <a:gd name="connsiteX0" fmla="*/ 0 w 1145919"/>
                  <a:gd name="connsiteY0" fmla="*/ 0 h 1421208"/>
                  <a:gd name="connsiteX1" fmla="*/ 644249 w 1145919"/>
                  <a:gd name="connsiteY1" fmla="*/ 181993 h 1421208"/>
                  <a:gd name="connsiteX2" fmla="*/ 809148 w 1145919"/>
                  <a:gd name="connsiteY2" fmla="*/ 1192326 h 1421208"/>
                  <a:gd name="connsiteX3" fmla="*/ 1145919 w 1145919"/>
                  <a:gd name="connsiteY3" fmla="*/ 1419280 h 1421208"/>
                  <a:gd name="connsiteX0" fmla="*/ 0 w 1145919"/>
                  <a:gd name="connsiteY0" fmla="*/ 0 h 1419280"/>
                  <a:gd name="connsiteX1" fmla="*/ 644249 w 1145919"/>
                  <a:gd name="connsiteY1" fmla="*/ 181993 h 1419280"/>
                  <a:gd name="connsiteX2" fmla="*/ 809148 w 1145919"/>
                  <a:gd name="connsiteY2" fmla="*/ 1192326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644249 w 1145919"/>
                  <a:gd name="connsiteY1" fmla="*/ 181993 h 1419280"/>
                  <a:gd name="connsiteX2" fmla="*/ 802794 w 1145919"/>
                  <a:gd name="connsiteY2" fmla="*/ 1027369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644249 w 1145919"/>
                  <a:gd name="connsiteY1" fmla="*/ 181993 h 1419280"/>
                  <a:gd name="connsiteX2" fmla="*/ 802794 w 1145919"/>
                  <a:gd name="connsiteY2" fmla="*/ 1027369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644249 w 1145919"/>
                  <a:gd name="connsiteY1" fmla="*/ 181993 h 1419280"/>
                  <a:gd name="connsiteX2" fmla="*/ 704535 w 1145919"/>
                  <a:gd name="connsiteY2" fmla="*/ 1071205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523314 w 1145919"/>
                  <a:gd name="connsiteY1" fmla="*/ 171034 h 1419280"/>
                  <a:gd name="connsiteX2" fmla="*/ 704535 w 1145919"/>
                  <a:gd name="connsiteY2" fmla="*/ 1071205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523314 w 1145919"/>
                  <a:gd name="connsiteY1" fmla="*/ 171034 h 1419280"/>
                  <a:gd name="connsiteX2" fmla="*/ 704535 w 1145919"/>
                  <a:gd name="connsiteY2" fmla="*/ 1071205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523314 w 1145919"/>
                  <a:gd name="connsiteY1" fmla="*/ 171034 h 1419280"/>
                  <a:gd name="connsiteX2" fmla="*/ 791223 w 1145919"/>
                  <a:gd name="connsiteY2" fmla="*/ 1063588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581107 w 1145919"/>
                  <a:gd name="connsiteY1" fmla="*/ 148185 h 1419280"/>
                  <a:gd name="connsiteX2" fmla="*/ 791223 w 1145919"/>
                  <a:gd name="connsiteY2" fmla="*/ 1063588 h 1419280"/>
                  <a:gd name="connsiteX3" fmla="*/ 1145919 w 1145919"/>
                  <a:gd name="connsiteY3" fmla="*/ 1419280 h 1419280"/>
                  <a:gd name="connsiteX0" fmla="*/ 0 w 953278"/>
                  <a:gd name="connsiteY0" fmla="*/ 0 h 1419280"/>
                  <a:gd name="connsiteX1" fmla="*/ 388466 w 953278"/>
                  <a:gd name="connsiteY1" fmla="*/ 148185 h 1419280"/>
                  <a:gd name="connsiteX2" fmla="*/ 598582 w 953278"/>
                  <a:gd name="connsiteY2" fmla="*/ 1063588 h 1419280"/>
                  <a:gd name="connsiteX3" fmla="*/ 953278 w 953278"/>
                  <a:gd name="connsiteY3" fmla="*/ 1419280 h 1419280"/>
                  <a:gd name="connsiteX0" fmla="*/ 0 w 1155552"/>
                  <a:gd name="connsiteY0" fmla="*/ 15574 h 1373920"/>
                  <a:gd name="connsiteX1" fmla="*/ 590740 w 1155552"/>
                  <a:gd name="connsiteY1" fmla="*/ 102825 h 1373920"/>
                  <a:gd name="connsiteX2" fmla="*/ 800856 w 1155552"/>
                  <a:gd name="connsiteY2" fmla="*/ 1018228 h 1373920"/>
                  <a:gd name="connsiteX3" fmla="*/ 1155552 w 1155552"/>
                  <a:gd name="connsiteY3" fmla="*/ 1373920 h 1373920"/>
                  <a:gd name="connsiteX0" fmla="*/ 0 w 1155552"/>
                  <a:gd name="connsiteY0" fmla="*/ 18447 h 1376793"/>
                  <a:gd name="connsiteX1" fmla="*/ 590740 w 1155552"/>
                  <a:gd name="connsiteY1" fmla="*/ 105698 h 1376793"/>
                  <a:gd name="connsiteX2" fmla="*/ 800856 w 1155552"/>
                  <a:gd name="connsiteY2" fmla="*/ 1021101 h 1376793"/>
                  <a:gd name="connsiteX3" fmla="*/ 1155552 w 1155552"/>
                  <a:gd name="connsiteY3" fmla="*/ 1376793 h 1376793"/>
                  <a:gd name="connsiteX0" fmla="*/ 0 w 1155552"/>
                  <a:gd name="connsiteY0" fmla="*/ 2162 h 1360508"/>
                  <a:gd name="connsiteX1" fmla="*/ 629268 w 1155552"/>
                  <a:gd name="connsiteY1" fmla="*/ 135113 h 1360508"/>
                  <a:gd name="connsiteX2" fmla="*/ 800856 w 1155552"/>
                  <a:gd name="connsiteY2" fmla="*/ 1004816 h 1360508"/>
                  <a:gd name="connsiteX3" fmla="*/ 1155552 w 1155552"/>
                  <a:gd name="connsiteY3" fmla="*/ 1360508 h 1360508"/>
                  <a:gd name="connsiteX0" fmla="*/ 0 w 1155552"/>
                  <a:gd name="connsiteY0" fmla="*/ 2162 h 1360508"/>
                  <a:gd name="connsiteX1" fmla="*/ 629268 w 1155552"/>
                  <a:gd name="connsiteY1" fmla="*/ 135113 h 1360508"/>
                  <a:gd name="connsiteX2" fmla="*/ 800856 w 1155552"/>
                  <a:gd name="connsiteY2" fmla="*/ 1004816 h 1360508"/>
                  <a:gd name="connsiteX3" fmla="*/ 1155552 w 1155552"/>
                  <a:gd name="connsiteY3" fmla="*/ 1360508 h 1360508"/>
                  <a:gd name="connsiteX0" fmla="*/ 0 w 1155552"/>
                  <a:gd name="connsiteY0" fmla="*/ 2162 h 1360508"/>
                  <a:gd name="connsiteX1" fmla="*/ 629268 w 1155552"/>
                  <a:gd name="connsiteY1" fmla="*/ 135113 h 1360508"/>
                  <a:gd name="connsiteX2" fmla="*/ 800856 w 1155552"/>
                  <a:gd name="connsiteY2" fmla="*/ 1004816 h 1360508"/>
                  <a:gd name="connsiteX3" fmla="*/ 1155552 w 1155552"/>
                  <a:gd name="connsiteY3" fmla="*/ 1360508 h 1360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55552" h="1360508">
                    <a:moveTo>
                      <a:pt x="0" y="2162"/>
                    </a:moveTo>
                    <a:cubicBezTo>
                      <a:pt x="247213" y="3793"/>
                      <a:pt x="495792" y="-31996"/>
                      <a:pt x="629268" y="135113"/>
                    </a:cubicBezTo>
                    <a:cubicBezTo>
                      <a:pt x="762744" y="302222"/>
                      <a:pt x="745248" y="789158"/>
                      <a:pt x="800856" y="1004816"/>
                    </a:cubicBezTo>
                    <a:cubicBezTo>
                      <a:pt x="846831" y="1167158"/>
                      <a:pt x="876800" y="1320591"/>
                      <a:pt x="1155552" y="1360508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prstDash val="sysDot"/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2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xmlns="" id="{73448CF3-BECD-F847-B51E-6F19664D7777}"/>
                  </a:ext>
                </a:extLst>
              </p:cNvPr>
              <p:cNvSpPr txBox="1"/>
              <p:nvPr/>
            </p:nvSpPr>
            <p:spPr>
              <a:xfrm rot="5033956">
                <a:off x="1899517" y="2191740"/>
                <a:ext cx="1188146" cy="2862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26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Residual signal</a:t>
                </a:r>
              </a:p>
            </p:txBody>
          </p:sp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xmlns="" id="{0865CAC3-96C6-D948-970C-3CA376E8C0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198859" y="2921345"/>
                <a:ext cx="1255262" cy="186954"/>
              </a:xfrm>
              <a:prstGeom prst="rect">
                <a:avLst/>
              </a:prstGeom>
            </p:spPr>
          </p:pic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3EAEB83E-677E-E04C-9071-D9EC8DAF3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35676" y="2920988"/>
              <a:ext cx="699739" cy="18695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DE7EE621-F303-8941-BEA9-4AC3F4FE5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96464" y="2149129"/>
              <a:ext cx="304466" cy="18695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xmlns="" id="{87C5A239-366D-7746-A337-58F0304F0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92490" y="2146726"/>
              <a:ext cx="304466" cy="18695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92D6F3B5-4611-AD4E-BF4F-4E0C4BD5B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45106" y="1381614"/>
              <a:ext cx="1442214" cy="19229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E0197E4E-6ED7-E947-BE4C-2EF74A679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41563" y="1102350"/>
              <a:ext cx="849304" cy="192295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xmlns="" id="{BE043DBB-04B0-7E43-AEAA-1319FCF4ACD6}"/>
                </a:ext>
              </a:extLst>
            </p:cNvPr>
            <p:cNvGrpSpPr/>
            <p:nvPr/>
          </p:nvGrpSpPr>
          <p:grpSpPr>
            <a:xfrm>
              <a:off x="5754776" y="1102350"/>
              <a:ext cx="3359193" cy="2365007"/>
              <a:chOff x="4252536" y="1102350"/>
              <a:chExt cx="3359193" cy="2365007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xmlns="" id="{519D9D86-7B90-E54E-85EA-88BC41B1AC73}"/>
                  </a:ext>
                </a:extLst>
              </p:cNvPr>
              <p:cNvSpPr/>
              <p:nvPr/>
            </p:nvSpPr>
            <p:spPr>
              <a:xfrm>
                <a:off x="4252536" y="1464277"/>
                <a:ext cx="1331692" cy="1550526"/>
              </a:xfrm>
              <a:custGeom>
                <a:avLst/>
                <a:gdLst>
                  <a:gd name="connsiteX0" fmla="*/ 0 w 1114147"/>
                  <a:gd name="connsiteY0" fmla="*/ 0 h 1460976"/>
                  <a:gd name="connsiteX1" fmla="*/ 461639 w 1114147"/>
                  <a:gd name="connsiteY1" fmla="*/ 230820 h 1460976"/>
                  <a:gd name="connsiteX2" fmla="*/ 727969 w 1114147"/>
                  <a:gd name="connsiteY2" fmla="*/ 1273946 h 1460976"/>
                  <a:gd name="connsiteX3" fmla="*/ 1114147 w 1114147"/>
                  <a:gd name="connsiteY3" fmla="*/ 1455938 h 1460976"/>
                  <a:gd name="connsiteX0" fmla="*/ 0 w 1114147"/>
                  <a:gd name="connsiteY0" fmla="*/ 0 h 1456684"/>
                  <a:gd name="connsiteX1" fmla="*/ 461639 w 1114147"/>
                  <a:gd name="connsiteY1" fmla="*/ 230820 h 1456684"/>
                  <a:gd name="connsiteX2" fmla="*/ 652509 w 1114147"/>
                  <a:gd name="connsiteY2" fmla="*/ 1149659 h 1456684"/>
                  <a:gd name="connsiteX3" fmla="*/ 1114147 w 1114147"/>
                  <a:gd name="connsiteY3" fmla="*/ 1455938 h 1456684"/>
                  <a:gd name="connsiteX0" fmla="*/ 0 w 1114147"/>
                  <a:gd name="connsiteY0" fmla="*/ 0 h 1456729"/>
                  <a:gd name="connsiteX1" fmla="*/ 542579 w 1114147"/>
                  <a:gd name="connsiteY1" fmla="*/ 186432 h 1456729"/>
                  <a:gd name="connsiteX2" fmla="*/ 652509 w 1114147"/>
                  <a:gd name="connsiteY2" fmla="*/ 1149659 h 1456729"/>
                  <a:gd name="connsiteX3" fmla="*/ 1114147 w 1114147"/>
                  <a:gd name="connsiteY3" fmla="*/ 1455938 h 1456729"/>
                  <a:gd name="connsiteX0" fmla="*/ 0 w 1114147"/>
                  <a:gd name="connsiteY0" fmla="*/ 0 h 1459033"/>
                  <a:gd name="connsiteX1" fmla="*/ 542579 w 1114147"/>
                  <a:gd name="connsiteY1" fmla="*/ 186432 h 1459033"/>
                  <a:gd name="connsiteX2" fmla="*/ 586745 w 1114147"/>
                  <a:gd name="connsiteY2" fmla="*/ 1247313 h 1459033"/>
                  <a:gd name="connsiteX3" fmla="*/ 1114147 w 1114147"/>
                  <a:gd name="connsiteY3" fmla="*/ 1455938 h 1459033"/>
                  <a:gd name="connsiteX0" fmla="*/ 0 w 1114147"/>
                  <a:gd name="connsiteY0" fmla="*/ 0 h 1464387"/>
                  <a:gd name="connsiteX1" fmla="*/ 542579 w 1114147"/>
                  <a:gd name="connsiteY1" fmla="*/ 186432 h 1464387"/>
                  <a:gd name="connsiteX2" fmla="*/ 713833 w 1114147"/>
                  <a:gd name="connsiteY2" fmla="*/ 1287262 h 1464387"/>
                  <a:gd name="connsiteX3" fmla="*/ 1114147 w 1114147"/>
                  <a:gd name="connsiteY3" fmla="*/ 1455938 h 1464387"/>
                  <a:gd name="connsiteX0" fmla="*/ 0 w 1114147"/>
                  <a:gd name="connsiteY0" fmla="*/ 0 h 1457850"/>
                  <a:gd name="connsiteX1" fmla="*/ 542579 w 1114147"/>
                  <a:gd name="connsiteY1" fmla="*/ 186432 h 1457850"/>
                  <a:gd name="connsiteX2" fmla="*/ 713833 w 1114147"/>
                  <a:gd name="connsiteY2" fmla="*/ 1287262 h 1457850"/>
                  <a:gd name="connsiteX3" fmla="*/ 1114147 w 1114147"/>
                  <a:gd name="connsiteY3" fmla="*/ 1455938 h 1457850"/>
                  <a:gd name="connsiteX0" fmla="*/ 0 w 1114147"/>
                  <a:gd name="connsiteY0" fmla="*/ 0 h 1464526"/>
                  <a:gd name="connsiteX1" fmla="*/ 644249 w 1114147"/>
                  <a:gd name="connsiteY1" fmla="*/ 181993 h 1464526"/>
                  <a:gd name="connsiteX2" fmla="*/ 713833 w 1114147"/>
                  <a:gd name="connsiteY2" fmla="*/ 1287262 h 1464526"/>
                  <a:gd name="connsiteX3" fmla="*/ 1114147 w 1114147"/>
                  <a:gd name="connsiteY3" fmla="*/ 1455938 h 1464526"/>
                  <a:gd name="connsiteX0" fmla="*/ 0 w 1114147"/>
                  <a:gd name="connsiteY0" fmla="*/ 0 h 1459082"/>
                  <a:gd name="connsiteX1" fmla="*/ 644249 w 1114147"/>
                  <a:gd name="connsiteY1" fmla="*/ 181993 h 1459082"/>
                  <a:gd name="connsiteX2" fmla="*/ 764669 w 1114147"/>
                  <a:gd name="connsiteY2" fmla="*/ 1247312 h 1459082"/>
                  <a:gd name="connsiteX3" fmla="*/ 1114147 w 1114147"/>
                  <a:gd name="connsiteY3" fmla="*/ 1455938 h 1459082"/>
                  <a:gd name="connsiteX0" fmla="*/ 0 w 1145919"/>
                  <a:gd name="connsiteY0" fmla="*/ 0 h 1426152"/>
                  <a:gd name="connsiteX1" fmla="*/ 644249 w 1145919"/>
                  <a:gd name="connsiteY1" fmla="*/ 181993 h 1426152"/>
                  <a:gd name="connsiteX2" fmla="*/ 764669 w 1145919"/>
                  <a:gd name="connsiteY2" fmla="*/ 1247312 h 1426152"/>
                  <a:gd name="connsiteX3" fmla="*/ 1145919 w 1145919"/>
                  <a:gd name="connsiteY3" fmla="*/ 1419280 h 1426152"/>
                  <a:gd name="connsiteX0" fmla="*/ 0 w 1145919"/>
                  <a:gd name="connsiteY0" fmla="*/ 0 h 1421208"/>
                  <a:gd name="connsiteX1" fmla="*/ 644249 w 1145919"/>
                  <a:gd name="connsiteY1" fmla="*/ 181993 h 1421208"/>
                  <a:gd name="connsiteX2" fmla="*/ 809148 w 1145919"/>
                  <a:gd name="connsiteY2" fmla="*/ 1192326 h 1421208"/>
                  <a:gd name="connsiteX3" fmla="*/ 1145919 w 1145919"/>
                  <a:gd name="connsiteY3" fmla="*/ 1419280 h 1421208"/>
                  <a:gd name="connsiteX0" fmla="*/ 0 w 1145919"/>
                  <a:gd name="connsiteY0" fmla="*/ 0 h 1419280"/>
                  <a:gd name="connsiteX1" fmla="*/ 644249 w 1145919"/>
                  <a:gd name="connsiteY1" fmla="*/ 181993 h 1419280"/>
                  <a:gd name="connsiteX2" fmla="*/ 809148 w 1145919"/>
                  <a:gd name="connsiteY2" fmla="*/ 1192326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644249 w 1145919"/>
                  <a:gd name="connsiteY1" fmla="*/ 181993 h 1419280"/>
                  <a:gd name="connsiteX2" fmla="*/ 802794 w 1145919"/>
                  <a:gd name="connsiteY2" fmla="*/ 1027369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644249 w 1145919"/>
                  <a:gd name="connsiteY1" fmla="*/ 181993 h 1419280"/>
                  <a:gd name="connsiteX2" fmla="*/ 802794 w 1145919"/>
                  <a:gd name="connsiteY2" fmla="*/ 1027369 h 1419280"/>
                  <a:gd name="connsiteX3" fmla="*/ 1145919 w 1145919"/>
                  <a:gd name="connsiteY3" fmla="*/ 1419280 h 1419280"/>
                  <a:gd name="connsiteX0" fmla="*/ 0 w 1145919"/>
                  <a:gd name="connsiteY0" fmla="*/ 0 h 1419280"/>
                  <a:gd name="connsiteX1" fmla="*/ 644249 w 1145919"/>
                  <a:gd name="connsiteY1" fmla="*/ 181993 h 1419280"/>
                  <a:gd name="connsiteX2" fmla="*/ 802794 w 1145919"/>
                  <a:gd name="connsiteY2" fmla="*/ 1027369 h 1419280"/>
                  <a:gd name="connsiteX3" fmla="*/ 1145919 w 1145919"/>
                  <a:gd name="connsiteY3" fmla="*/ 1419280 h 1419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5919" h="1419280">
                    <a:moveTo>
                      <a:pt x="0" y="0"/>
                    </a:moveTo>
                    <a:cubicBezTo>
                      <a:pt x="170155" y="9248"/>
                      <a:pt x="510450" y="10765"/>
                      <a:pt x="644249" y="181993"/>
                    </a:cubicBezTo>
                    <a:cubicBezTo>
                      <a:pt x="778048" y="353221"/>
                      <a:pt x="719182" y="821155"/>
                      <a:pt x="802794" y="1027369"/>
                    </a:cubicBezTo>
                    <a:cubicBezTo>
                      <a:pt x="886406" y="1233583"/>
                      <a:pt x="869327" y="1362804"/>
                      <a:pt x="1145919" y="141928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prstDash val="sysDot"/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20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xmlns="" id="{DCFA2407-9A53-EA46-A10E-94D70582F060}"/>
                  </a:ext>
                </a:extLst>
              </p:cNvPr>
              <p:cNvSpPr/>
              <p:nvPr/>
            </p:nvSpPr>
            <p:spPr>
              <a:xfrm>
                <a:off x="7043128" y="1205490"/>
                <a:ext cx="568601" cy="1668872"/>
              </a:xfrm>
              <a:custGeom>
                <a:avLst/>
                <a:gdLst>
                  <a:gd name="connsiteX0" fmla="*/ 0 w 469711"/>
                  <a:gd name="connsiteY0" fmla="*/ 0 h 2574388"/>
                  <a:gd name="connsiteX1" fmla="*/ 468923 w 469711"/>
                  <a:gd name="connsiteY1" fmla="*/ 1411459 h 2574388"/>
                  <a:gd name="connsiteX2" fmla="*/ 89096 w 469711"/>
                  <a:gd name="connsiteY2" fmla="*/ 2574388 h 257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9711" h="2574388">
                    <a:moveTo>
                      <a:pt x="0" y="0"/>
                    </a:moveTo>
                    <a:cubicBezTo>
                      <a:pt x="227037" y="491197"/>
                      <a:pt x="454074" y="982394"/>
                      <a:pt x="468923" y="1411459"/>
                    </a:cubicBezTo>
                    <a:cubicBezTo>
                      <a:pt x="483772" y="1840524"/>
                      <a:pt x="286434" y="2207456"/>
                      <a:pt x="89096" y="2574388"/>
                    </a:cubicBezTo>
                  </a:path>
                </a:pathLst>
              </a:custGeom>
              <a:noFill/>
              <a:ln w="76200"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  <a:headEnd type="none" w="med" len="med"/>
                <a:tailEnd type="arrow" w="sm" len="sm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20" dirty="0"/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xmlns="" id="{77C1D141-5A0E-A445-8347-11D9F3DC0444}"/>
                  </a:ext>
                </a:extLst>
              </p:cNvPr>
              <p:cNvGrpSpPr/>
              <p:nvPr/>
            </p:nvGrpSpPr>
            <p:grpSpPr>
              <a:xfrm>
                <a:off x="5764747" y="1625090"/>
                <a:ext cx="1256339" cy="1249272"/>
                <a:chOff x="54025" y="307106"/>
                <a:chExt cx="786588" cy="929868"/>
              </a:xfrm>
            </p:grpSpPr>
            <p:sp>
              <p:nvSpPr>
                <p:cNvPr id="50" name="Trapezoid 49">
                  <a:extLst>
                    <a:ext uri="{FF2B5EF4-FFF2-40B4-BE49-F238E27FC236}">
                      <a16:creationId xmlns:a16="http://schemas.microsoft.com/office/drawing/2014/main" xmlns="" id="{34FB1995-C37C-0A41-8115-B6850C52E422}"/>
                    </a:ext>
                  </a:extLst>
                </p:cNvPr>
                <p:cNvSpPr/>
                <p:nvPr/>
              </p:nvSpPr>
              <p:spPr>
                <a:xfrm>
                  <a:off x="54025" y="849059"/>
                  <a:ext cx="786588" cy="387915"/>
                </a:xfrm>
                <a:prstGeom prst="trapezoid">
                  <a:avLst>
                    <a:gd name="adj" fmla="val 15846"/>
                  </a:avLst>
                </a:prstGeom>
                <a:solidFill>
                  <a:schemeClr val="bg2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80" dirty="0">
                      <a:solidFill>
                        <a:schemeClr val="tx1"/>
                      </a:solidFill>
                      <a:latin typeface="Helvetica Neue Light" panose="02000403000000020004" pitchFamily="2" charset="0"/>
                      <a:ea typeface="Helvetica Neue Light" panose="02000403000000020004" pitchFamily="2" charset="0"/>
                    </a:rPr>
                    <a:t>Encoder</a:t>
                  </a:r>
                </a:p>
              </p:txBody>
            </p: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xmlns="" id="{58B361A8-26BF-4F4B-8199-1257BF9F67FF}"/>
                    </a:ext>
                  </a:extLst>
                </p:cNvPr>
                <p:cNvGrpSpPr/>
                <p:nvPr/>
              </p:nvGrpSpPr>
              <p:grpSpPr>
                <a:xfrm>
                  <a:off x="54026" y="307106"/>
                  <a:ext cx="786587" cy="387915"/>
                  <a:chOff x="54026" y="333740"/>
                  <a:chExt cx="786587" cy="387915"/>
                </a:xfrm>
              </p:grpSpPr>
              <p:sp>
                <p:nvSpPr>
                  <p:cNvPr id="53" name="Trapezoid 52">
                    <a:extLst>
                      <a:ext uri="{FF2B5EF4-FFF2-40B4-BE49-F238E27FC236}">
                        <a16:creationId xmlns:a16="http://schemas.microsoft.com/office/drawing/2014/main" xmlns="" id="{7E938D5A-3723-934D-AD1A-CB5CADC980D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54026" y="333740"/>
                    <a:ext cx="786587" cy="387915"/>
                  </a:xfrm>
                  <a:prstGeom prst="trapezoid">
                    <a:avLst>
                      <a:gd name="adj" fmla="val 15846"/>
                    </a:avLst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60" dirty="0">
                      <a:solidFill>
                        <a:schemeClr val="tx1"/>
                      </a:solidFill>
                      <a:latin typeface="Helvetica Neue Thin" panose="020B0403020202020204" pitchFamily="34" charset="0"/>
                      <a:ea typeface="Helvetica Neue Thin" panose="020B0403020202020204" pitchFamily="34" charset="0"/>
                    </a:endParaRPr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xmlns="" id="{EC608ACE-8497-CD4F-B87F-419A97B9544A}"/>
                      </a:ext>
                    </a:extLst>
                  </p:cNvPr>
                  <p:cNvSpPr txBox="1"/>
                  <p:nvPr/>
                </p:nvSpPr>
                <p:spPr>
                  <a:xfrm>
                    <a:off x="140608" y="409154"/>
                    <a:ext cx="613420" cy="261159"/>
                  </a:xfrm>
                  <a:prstGeom prst="rect">
                    <a:avLst/>
                  </a:prstGeom>
                  <a:noFill/>
                  <a:ln w="3175"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680" dirty="0">
                        <a:latin typeface="Helvetica Neue Light" panose="02000403000000020004" pitchFamily="2" charset="0"/>
                        <a:ea typeface="Helvetica Neue Light" panose="02000403000000020004" pitchFamily="2" charset="0"/>
                        <a:cs typeface="Calibri Light" panose="020F0502020204030204" pitchFamily="34" charset="0"/>
                      </a:rPr>
                      <a:t>Decoder</a:t>
                    </a:r>
                  </a:p>
                </p:txBody>
              </p:sp>
            </p:grp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xmlns="" id="{136A3B33-1E61-E845-A054-6EE233B61EC3}"/>
                    </a:ext>
                  </a:extLst>
                </p:cNvPr>
                <p:cNvSpPr/>
                <p:nvPr/>
              </p:nvSpPr>
              <p:spPr>
                <a:xfrm>
                  <a:off x="105259" y="697743"/>
                  <a:ext cx="685800" cy="150153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320" dirty="0">
                      <a:solidFill>
                        <a:schemeClr val="tx1"/>
                      </a:solidFill>
                      <a:latin typeface="Helvetica Neue Light" panose="02000403000000020004" pitchFamily="2" charset="0"/>
                      <a:ea typeface="Helvetica Neue Light" panose="02000403000000020004" pitchFamily="2" charset="0"/>
                    </a:rPr>
                    <a:t>Code Layer</a:t>
                  </a:r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xmlns="" id="{34745E70-00A1-794E-9541-02178BA9A1C8}"/>
                  </a:ext>
                </a:extLst>
              </p:cNvPr>
              <p:cNvSpPr txBox="1"/>
              <p:nvPr/>
            </p:nvSpPr>
            <p:spPr>
              <a:xfrm>
                <a:off x="5732251" y="3190358"/>
                <a:ext cx="117371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2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The N</a:t>
                </a:r>
                <a:r>
                  <a:rPr lang="en-US" sz="1200" baseline="300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th</a:t>
                </a:r>
                <a:r>
                  <a:rPr lang="en-US" sz="12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 module</a:t>
                </a:r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xmlns="" id="{F7675B27-EB46-A947-9F9C-5DC74398FE0F}"/>
                  </a:ext>
                </a:extLst>
              </p:cNvPr>
              <p:cNvGrpSpPr/>
              <p:nvPr/>
            </p:nvGrpSpPr>
            <p:grpSpPr>
              <a:xfrm>
                <a:off x="5070828" y="1938144"/>
                <a:ext cx="338017" cy="315319"/>
                <a:chOff x="3053937" y="3677795"/>
                <a:chExt cx="211631" cy="197420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xmlns="" id="{3FC9FAEC-37E8-0A45-9FCD-58CF3980E7EE}"/>
                    </a:ext>
                  </a:extLst>
                </p:cNvPr>
                <p:cNvSpPr/>
                <p:nvPr/>
              </p:nvSpPr>
              <p:spPr>
                <a:xfrm>
                  <a:off x="3055833" y="3677795"/>
                  <a:ext cx="209735" cy="1974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920" dirty="0"/>
                </a:p>
              </p:txBody>
            </p:sp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xmlns="" id="{A9822D95-52EB-674D-81B3-F1552EB5E1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053937" y="3760212"/>
                  <a:ext cx="202031" cy="32585"/>
                </a:xfrm>
                <a:prstGeom prst="rect">
                  <a:avLst/>
                </a:prstGeom>
              </p:spPr>
            </p:pic>
          </p:grp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xmlns="" id="{23D25464-7844-2647-8BF0-0F6B88FD4A01}"/>
                  </a:ext>
                </a:extLst>
              </p:cNvPr>
              <p:cNvSpPr txBox="1"/>
              <p:nvPr/>
            </p:nvSpPr>
            <p:spPr>
              <a:xfrm rot="5033956">
                <a:off x="4404197" y="2211553"/>
                <a:ext cx="1188146" cy="2862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26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Residual signal</a:t>
                </a:r>
              </a:p>
            </p:txBody>
          </p:sp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xmlns="" id="{A8212D85-FC93-A54F-AAD9-DF68A101E8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73208" y="2144194"/>
                <a:ext cx="363224" cy="186954"/>
              </a:xfrm>
              <a:prstGeom prst="rect">
                <a:avLst/>
              </a:prstGeom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xmlns="" id="{BD075D89-890B-2549-9965-EFF1DB9D89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548005" y="1388253"/>
                <a:ext cx="1591775" cy="192295"/>
              </a:xfrm>
              <a:prstGeom prst="rect">
                <a:avLst/>
              </a:prstGeom>
            </p:spPr>
          </p:pic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xmlns="" id="{BBFD512C-3A79-1B47-9986-664B447959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901963" y="1102350"/>
                <a:ext cx="950791" cy="192295"/>
              </a:xfrm>
              <a:prstGeom prst="rect">
                <a:avLst/>
              </a:prstGeom>
            </p:spPr>
          </p:pic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xmlns="" id="{68E2A8C6-2C95-5E44-A3E3-DDE17191C7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600269" y="2934937"/>
                <a:ext cx="1583034" cy="208805"/>
              </a:xfrm>
              <a:prstGeom prst="rect">
                <a:avLst/>
              </a:prstGeom>
            </p:spPr>
          </p:pic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xmlns="" id="{8F76CDE2-F160-9F40-92AD-B6698C4B608C}"/>
                  </a:ext>
                </a:extLst>
              </p:cNvPr>
              <p:cNvSpPr txBox="1"/>
              <p:nvPr/>
            </p:nvSpPr>
            <p:spPr>
              <a:xfrm>
                <a:off x="6951157" y="1934878"/>
                <a:ext cx="62388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2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BP for </a:t>
                </a:r>
              </a:p>
            </p:txBody>
          </p:sp>
          <p:pic>
            <p:nvPicPr>
              <p:cNvPr id="47" name="Picture 46">
                <a:extLst>
                  <a:ext uri="{FF2B5EF4-FFF2-40B4-BE49-F238E27FC236}">
                    <a16:creationId xmlns:a16="http://schemas.microsoft.com/office/drawing/2014/main" xmlns="" id="{74F3E7CB-6F4B-DB4B-B515-2742355414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41720" y="2195964"/>
                <a:ext cx="438006" cy="192295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xmlns="" id="{7AAE81F7-427F-8E45-9555-EF17D2F0BC4F}"/>
                </a:ext>
              </a:extLst>
            </p:cNvPr>
            <p:cNvGrpSpPr/>
            <p:nvPr/>
          </p:nvGrpSpPr>
          <p:grpSpPr>
            <a:xfrm>
              <a:off x="4259281" y="1102350"/>
              <a:ext cx="1869993" cy="1772012"/>
              <a:chOff x="2909441" y="1102350"/>
              <a:chExt cx="1869993" cy="1772012"/>
            </a:xfrm>
          </p:grpSpPr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xmlns="" id="{6DFCFD7A-1FC5-D947-BE4A-4F39901E9165}"/>
                  </a:ext>
                </a:extLst>
              </p:cNvPr>
              <p:cNvSpPr/>
              <p:nvPr/>
            </p:nvSpPr>
            <p:spPr>
              <a:xfrm>
                <a:off x="4226510" y="1205490"/>
                <a:ext cx="525994" cy="1668872"/>
              </a:xfrm>
              <a:custGeom>
                <a:avLst/>
                <a:gdLst>
                  <a:gd name="connsiteX0" fmla="*/ 0 w 469711"/>
                  <a:gd name="connsiteY0" fmla="*/ 0 h 2574388"/>
                  <a:gd name="connsiteX1" fmla="*/ 468923 w 469711"/>
                  <a:gd name="connsiteY1" fmla="*/ 1411459 h 2574388"/>
                  <a:gd name="connsiteX2" fmla="*/ 89096 w 469711"/>
                  <a:gd name="connsiteY2" fmla="*/ 2574388 h 257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9711" h="2574388">
                    <a:moveTo>
                      <a:pt x="0" y="0"/>
                    </a:moveTo>
                    <a:cubicBezTo>
                      <a:pt x="227037" y="491197"/>
                      <a:pt x="454074" y="982394"/>
                      <a:pt x="468923" y="1411459"/>
                    </a:cubicBezTo>
                    <a:cubicBezTo>
                      <a:pt x="483772" y="1840524"/>
                      <a:pt x="286434" y="2207456"/>
                      <a:pt x="89096" y="2574388"/>
                    </a:cubicBezTo>
                  </a:path>
                </a:pathLst>
              </a:custGeom>
              <a:noFill/>
              <a:ln w="76200"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  <a:headEnd type="none" w="med" len="med"/>
                <a:tailEnd type="arrow" w="sm" len="sm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20"/>
              </a:p>
            </p:txBody>
          </p:sp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xmlns="" id="{F19DA446-523A-564D-B228-BB48FDD7E7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909441" y="1384023"/>
                <a:ext cx="1442214" cy="192295"/>
              </a:xfrm>
              <a:prstGeom prst="rect">
                <a:avLst/>
              </a:prstGeom>
            </p:spPr>
          </p:pic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xmlns="" id="{04C8D51B-078E-6643-9E9C-59B01381D9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34696" y="1102350"/>
                <a:ext cx="849304" cy="192295"/>
              </a:xfrm>
              <a:prstGeom prst="rect">
                <a:avLst/>
              </a:prstGeom>
            </p:spPr>
          </p:pic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xmlns="" id="{A93601D5-59E5-3146-8F6F-90253E51208A}"/>
                  </a:ext>
                </a:extLst>
              </p:cNvPr>
              <p:cNvSpPr txBox="1"/>
              <p:nvPr/>
            </p:nvSpPr>
            <p:spPr>
              <a:xfrm>
                <a:off x="4155545" y="1934878"/>
                <a:ext cx="62388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2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BP for </a:t>
                </a:r>
              </a:p>
            </p:txBody>
          </p:sp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xmlns="" id="{9947C8D8-7FCF-7E4C-ACA0-A6869072E1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307033" y="2195964"/>
                <a:ext cx="373908" cy="192295"/>
              </a:xfrm>
              <a:prstGeom prst="rect">
                <a:avLst/>
              </a:prstGeom>
            </p:spPr>
          </p:pic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5E7E27F3-371F-8048-97C9-CDA00BF911B8}"/>
                </a:ext>
              </a:extLst>
            </p:cNvPr>
            <p:cNvGrpSpPr/>
            <p:nvPr/>
          </p:nvGrpSpPr>
          <p:grpSpPr>
            <a:xfrm>
              <a:off x="2645847" y="1205490"/>
              <a:ext cx="623889" cy="1668872"/>
              <a:chOff x="1764092" y="1205490"/>
              <a:chExt cx="623889" cy="1668872"/>
            </a:xfrm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xmlns="" id="{21FBDFEA-667F-E34D-B346-82EA510894EE}"/>
                  </a:ext>
                </a:extLst>
              </p:cNvPr>
              <p:cNvSpPr/>
              <p:nvPr/>
            </p:nvSpPr>
            <p:spPr>
              <a:xfrm>
                <a:off x="1775482" y="1205490"/>
                <a:ext cx="578773" cy="1668872"/>
              </a:xfrm>
              <a:custGeom>
                <a:avLst/>
                <a:gdLst>
                  <a:gd name="connsiteX0" fmla="*/ 0 w 469711"/>
                  <a:gd name="connsiteY0" fmla="*/ 0 h 2574388"/>
                  <a:gd name="connsiteX1" fmla="*/ 468923 w 469711"/>
                  <a:gd name="connsiteY1" fmla="*/ 1411459 h 2574388"/>
                  <a:gd name="connsiteX2" fmla="*/ 89096 w 469711"/>
                  <a:gd name="connsiteY2" fmla="*/ 2574388 h 257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9711" h="2574388">
                    <a:moveTo>
                      <a:pt x="0" y="0"/>
                    </a:moveTo>
                    <a:cubicBezTo>
                      <a:pt x="227037" y="491197"/>
                      <a:pt x="454074" y="982394"/>
                      <a:pt x="468923" y="1411459"/>
                    </a:cubicBezTo>
                    <a:cubicBezTo>
                      <a:pt x="483772" y="1840524"/>
                      <a:pt x="286434" y="2207456"/>
                      <a:pt x="89096" y="2574388"/>
                    </a:cubicBezTo>
                  </a:path>
                </a:pathLst>
              </a:custGeom>
              <a:noFill/>
              <a:ln w="76200"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  <a:headEnd type="none" w="med" len="med"/>
                <a:tailEnd type="arrow" w="sm" len="sm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2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7C8DF381-7517-1D4B-AE23-9D650C7D7A00}"/>
                  </a:ext>
                </a:extLst>
              </p:cNvPr>
              <p:cNvSpPr txBox="1"/>
              <p:nvPr/>
            </p:nvSpPr>
            <p:spPr>
              <a:xfrm>
                <a:off x="1764092" y="1935348"/>
                <a:ext cx="62388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2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BP for </a:t>
                </a: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xmlns="" id="{A34BFD5F-34F1-3345-9EB2-637C53C278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902163" y="2195964"/>
                <a:ext cx="373908" cy="192295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7A3C9089-8C5F-034A-9463-04DFBD0A1040}"/>
                </a:ext>
              </a:extLst>
            </p:cNvPr>
            <p:cNvGrpSpPr/>
            <p:nvPr/>
          </p:nvGrpSpPr>
          <p:grpSpPr>
            <a:xfrm>
              <a:off x="2404903" y="378040"/>
              <a:ext cx="7506047" cy="2593811"/>
              <a:chOff x="1229234" y="378040"/>
              <a:chExt cx="7506047" cy="2593811"/>
            </a:xfrm>
          </p:grpSpPr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xmlns="" id="{FE688F82-8BB0-0846-8C89-1CAA70D010A4}"/>
                  </a:ext>
                </a:extLst>
              </p:cNvPr>
              <p:cNvSpPr/>
              <p:nvPr/>
            </p:nvSpPr>
            <p:spPr>
              <a:xfrm rot="4021121" flipH="1">
                <a:off x="3409889" y="-1802615"/>
                <a:ext cx="1810484" cy="6171794"/>
              </a:xfrm>
              <a:custGeom>
                <a:avLst/>
                <a:gdLst>
                  <a:gd name="connsiteX0" fmla="*/ 0 w 469711"/>
                  <a:gd name="connsiteY0" fmla="*/ 0 h 2574388"/>
                  <a:gd name="connsiteX1" fmla="*/ 468923 w 469711"/>
                  <a:gd name="connsiteY1" fmla="*/ 1411459 h 2574388"/>
                  <a:gd name="connsiteX2" fmla="*/ 89096 w 469711"/>
                  <a:gd name="connsiteY2" fmla="*/ 2574388 h 2574388"/>
                  <a:gd name="connsiteX0" fmla="*/ 0 w 470281"/>
                  <a:gd name="connsiteY0" fmla="*/ 0 h 2563853"/>
                  <a:gd name="connsiteX1" fmla="*/ 468923 w 470281"/>
                  <a:gd name="connsiteY1" fmla="*/ 1411459 h 2563853"/>
                  <a:gd name="connsiteX2" fmla="*/ 178895 w 470281"/>
                  <a:gd name="connsiteY2" fmla="*/ 2563853 h 2563853"/>
                  <a:gd name="connsiteX0" fmla="*/ 0 w 613882"/>
                  <a:gd name="connsiteY0" fmla="*/ 0 h 2563853"/>
                  <a:gd name="connsiteX1" fmla="*/ 613255 w 613882"/>
                  <a:gd name="connsiteY1" fmla="*/ 1796395 h 2563853"/>
                  <a:gd name="connsiteX2" fmla="*/ 178895 w 613882"/>
                  <a:gd name="connsiteY2" fmla="*/ 2563853 h 2563853"/>
                  <a:gd name="connsiteX0" fmla="*/ 0 w 614213"/>
                  <a:gd name="connsiteY0" fmla="*/ 0 h 2563853"/>
                  <a:gd name="connsiteX1" fmla="*/ 613255 w 614213"/>
                  <a:gd name="connsiteY1" fmla="*/ 1796395 h 2563853"/>
                  <a:gd name="connsiteX2" fmla="*/ 178895 w 614213"/>
                  <a:gd name="connsiteY2" fmla="*/ 2563853 h 2563853"/>
                  <a:gd name="connsiteX0" fmla="*/ 0 w 616623"/>
                  <a:gd name="connsiteY0" fmla="*/ 0 h 2563853"/>
                  <a:gd name="connsiteX1" fmla="*/ 615678 w 616623"/>
                  <a:gd name="connsiteY1" fmla="*/ 1783638 h 2563853"/>
                  <a:gd name="connsiteX2" fmla="*/ 178895 w 616623"/>
                  <a:gd name="connsiteY2" fmla="*/ 2563853 h 2563853"/>
                  <a:gd name="connsiteX0" fmla="*/ 0 w 616623"/>
                  <a:gd name="connsiteY0" fmla="*/ 0 h 2563853"/>
                  <a:gd name="connsiteX1" fmla="*/ 615678 w 616623"/>
                  <a:gd name="connsiteY1" fmla="*/ 1783638 h 2563853"/>
                  <a:gd name="connsiteX2" fmla="*/ 178895 w 616623"/>
                  <a:gd name="connsiteY2" fmla="*/ 2563853 h 2563853"/>
                  <a:gd name="connsiteX0" fmla="*/ 0 w 616887"/>
                  <a:gd name="connsiteY0" fmla="*/ 0 h 2563853"/>
                  <a:gd name="connsiteX1" fmla="*/ 615678 w 616887"/>
                  <a:gd name="connsiteY1" fmla="*/ 1783638 h 2563853"/>
                  <a:gd name="connsiteX2" fmla="*/ 178895 w 616887"/>
                  <a:gd name="connsiteY2" fmla="*/ 2563853 h 2563853"/>
                  <a:gd name="connsiteX0" fmla="*/ 0 w 687660"/>
                  <a:gd name="connsiteY0" fmla="*/ 0 h 2563853"/>
                  <a:gd name="connsiteX1" fmla="*/ 686790 w 687660"/>
                  <a:gd name="connsiteY1" fmla="*/ 1941352 h 2563853"/>
                  <a:gd name="connsiteX2" fmla="*/ 178895 w 687660"/>
                  <a:gd name="connsiteY2" fmla="*/ 2563853 h 2563853"/>
                  <a:gd name="connsiteX0" fmla="*/ 0 w 722875"/>
                  <a:gd name="connsiteY0" fmla="*/ 0 h 2545074"/>
                  <a:gd name="connsiteX1" fmla="*/ 722005 w 722875"/>
                  <a:gd name="connsiteY1" fmla="*/ 1922573 h 2545074"/>
                  <a:gd name="connsiteX2" fmla="*/ 214110 w 722875"/>
                  <a:gd name="connsiteY2" fmla="*/ 2545074 h 2545074"/>
                  <a:gd name="connsiteX0" fmla="*/ 0 w 676782"/>
                  <a:gd name="connsiteY0" fmla="*/ 0 h 2427644"/>
                  <a:gd name="connsiteX1" fmla="*/ 675912 w 676782"/>
                  <a:gd name="connsiteY1" fmla="*/ 1805143 h 2427644"/>
                  <a:gd name="connsiteX2" fmla="*/ 168017 w 676782"/>
                  <a:gd name="connsiteY2" fmla="*/ 2427644 h 2427644"/>
                  <a:gd name="connsiteX0" fmla="*/ 0 w 664415"/>
                  <a:gd name="connsiteY0" fmla="*/ 0 h 2427644"/>
                  <a:gd name="connsiteX1" fmla="*/ 663500 w 664415"/>
                  <a:gd name="connsiteY1" fmla="*/ 1822118 h 2427644"/>
                  <a:gd name="connsiteX2" fmla="*/ 168017 w 664415"/>
                  <a:gd name="connsiteY2" fmla="*/ 2427644 h 2427644"/>
                  <a:gd name="connsiteX0" fmla="*/ 0 w 675135"/>
                  <a:gd name="connsiteY0" fmla="*/ 0 h 2427644"/>
                  <a:gd name="connsiteX1" fmla="*/ 663500 w 675135"/>
                  <a:gd name="connsiteY1" fmla="*/ 1822118 h 2427644"/>
                  <a:gd name="connsiteX2" fmla="*/ 309309 w 675135"/>
                  <a:gd name="connsiteY2" fmla="*/ 2210943 h 2427644"/>
                  <a:gd name="connsiteX3" fmla="*/ 168017 w 675135"/>
                  <a:gd name="connsiteY3" fmla="*/ 2427644 h 2427644"/>
                  <a:gd name="connsiteX0" fmla="*/ 0 w 665839"/>
                  <a:gd name="connsiteY0" fmla="*/ 0 h 2427644"/>
                  <a:gd name="connsiteX1" fmla="*/ 663500 w 665839"/>
                  <a:gd name="connsiteY1" fmla="*/ 1822118 h 2427644"/>
                  <a:gd name="connsiteX2" fmla="*/ 309309 w 665839"/>
                  <a:gd name="connsiteY2" fmla="*/ 2210943 h 2427644"/>
                  <a:gd name="connsiteX3" fmla="*/ 168017 w 665839"/>
                  <a:gd name="connsiteY3" fmla="*/ 2427644 h 2427644"/>
                  <a:gd name="connsiteX0" fmla="*/ 0 w 665839"/>
                  <a:gd name="connsiteY0" fmla="*/ 0 h 2427644"/>
                  <a:gd name="connsiteX1" fmla="*/ 663500 w 665839"/>
                  <a:gd name="connsiteY1" fmla="*/ 1822118 h 2427644"/>
                  <a:gd name="connsiteX2" fmla="*/ 309309 w 665839"/>
                  <a:gd name="connsiteY2" fmla="*/ 2210943 h 2427644"/>
                  <a:gd name="connsiteX3" fmla="*/ 168017 w 665839"/>
                  <a:gd name="connsiteY3" fmla="*/ 2427644 h 2427644"/>
                  <a:gd name="connsiteX0" fmla="*/ 0 w 665690"/>
                  <a:gd name="connsiteY0" fmla="*/ 0 h 2427644"/>
                  <a:gd name="connsiteX1" fmla="*/ 663500 w 665690"/>
                  <a:gd name="connsiteY1" fmla="*/ 1822118 h 2427644"/>
                  <a:gd name="connsiteX2" fmla="*/ 286908 w 665690"/>
                  <a:gd name="connsiteY2" fmla="*/ 2232135 h 2427644"/>
                  <a:gd name="connsiteX3" fmla="*/ 168017 w 665690"/>
                  <a:gd name="connsiteY3" fmla="*/ 2427644 h 2427644"/>
                  <a:gd name="connsiteX0" fmla="*/ 0 w 665690"/>
                  <a:gd name="connsiteY0" fmla="*/ 0 h 2427644"/>
                  <a:gd name="connsiteX1" fmla="*/ 663500 w 665690"/>
                  <a:gd name="connsiteY1" fmla="*/ 1822118 h 2427644"/>
                  <a:gd name="connsiteX2" fmla="*/ 286908 w 665690"/>
                  <a:gd name="connsiteY2" fmla="*/ 2232135 h 2427644"/>
                  <a:gd name="connsiteX3" fmla="*/ 168017 w 665690"/>
                  <a:gd name="connsiteY3" fmla="*/ 2427644 h 2427644"/>
                  <a:gd name="connsiteX0" fmla="*/ 0 w 729397"/>
                  <a:gd name="connsiteY0" fmla="*/ 0 h 2450561"/>
                  <a:gd name="connsiteX1" fmla="*/ 727207 w 729397"/>
                  <a:gd name="connsiteY1" fmla="*/ 1845035 h 2450561"/>
                  <a:gd name="connsiteX2" fmla="*/ 350615 w 729397"/>
                  <a:gd name="connsiteY2" fmla="*/ 2255052 h 2450561"/>
                  <a:gd name="connsiteX3" fmla="*/ 231724 w 729397"/>
                  <a:gd name="connsiteY3" fmla="*/ 2450561 h 2450561"/>
                  <a:gd name="connsiteX0" fmla="*/ 0 w 808157"/>
                  <a:gd name="connsiteY0" fmla="*/ 0 h 2450561"/>
                  <a:gd name="connsiteX1" fmla="*/ 806371 w 808157"/>
                  <a:gd name="connsiteY1" fmla="*/ 1833951 h 2450561"/>
                  <a:gd name="connsiteX2" fmla="*/ 350615 w 808157"/>
                  <a:gd name="connsiteY2" fmla="*/ 2255052 h 2450561"/>
                  <a:gd name="connsiteX3" fmla="*/ 231724 w 808157"/>
                  <a:gd name="connsiteY3" fmla="*/ 2450561 h 2450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8157" h="2450561">
                    <a:moveTo>
                      <a:pt x="0" y="0"/>
                    </a:moveTo>
                    <a:cubicBezTo>
                      <a:pt x="227037" y="491197"/>
                      <a:pt x="805505" y="1723609"/>
                      <a:pt x="806371" y="1833951"/>
                    </a:cubicBezTo>
                    <a:cubicBezTo>
                      <a:pt x="838277" y="2102527"/>
                      <a:pt x="433196" y="2154131"/>
                      <a:pt x="350615" y="2255052"/>
                    </a:cubicBezTo>
                    <a:cubicBezTo>
                      <a:pt x="268035" y="2355973"/>
                      <a:pt x="277189" y="2375205"/>
                      <a:pt x="231724" y="2450561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20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xmlns="" id="{21E9EF6A-DBD9-3A4B-AC4B-8EB7AB5D441E}"/>
                  </a:ext>
                </a:extLst>
              </p:cNvPr>
              <p:cNvSpPr/>
              <p:nvPr/>
            </p:nvSpPr>
            <p:spPr>
              <a:xfrm rot="3406788" flipH="1">
                <a:off x="5247660" y="-251047"/>
                <a:ext cx="1101690" cy="3507232"/>
              </a:xfrm>
              <a:custGeom>
                <a:avLst/>
                <a:gdLst>
                  <a:gd name="connsiteX0" fmla="*/ 0 w 469711"/>
                  <a:gd name="connsiteY0" fmla="*/ 0 h 2574388"/>
                  <a:gd name="connsiteX1" fmla="*/ 468923 w 469711"/>
                  <a:gd name="connsiteY1" fmla="*/ 1411459 h 2574388"/>
                  <a:gd name="connsiteX2" fmla="*/ 89096 w 469711"/>
                  <a:gd name="connsiteY2" fmla="*/ 2574388 h 2574388"/>
                  <a:gd name="connsiteX0" fmla="*/ 0 w 433760"/>
                  <a:gd name="connsiteY0" fmla="*/ 0 h 2574388"/>
                  <a:gd name="connsiteX1" fmla="*/ 432811 w 433760"/>
                  <a:gd name="connsiteY1" fmla="*/ 1540341 h 2574388"/>
                  <a:gd name="connsiteX2" fmla="*/ 89096 w 433760"/>
                  <a:gd name="connsiteY2" fmla="*/ 2574388 h 2574388"/>
                  <a:gd name="connsiteX0" fmla="*/ 0 w 408785"/>
                  <a:gd name="connsiteY0" fmla="*/ 0 h 2574388"/>
                  <a:gd name="connsiteX1" fmla="*/ 407679 w 408785"/>
                  <a:gd name="connsiteY1" fmla="*/ 1581526 h 2574388"/>
                  <a:gd name="connsiteX2" fmla="*/ 89096 w 408785"/>
                  <a:gd name="connsiteY2" fmla="*/ 2574388 h 2574388"/>
                  <a:gd name="connsiteX0" fmla="*/ 0 w 462143"/>
                  <a:gd name="connsiteY0" fmla="*/ 0 h 2574388"/>
                  <a:gd name="connsiteX1" fmla="*/ 461326 w 462143"/>
                  <a:gd name="connsiteY1" fmla="*/ 1572166 h 2574388"/>
                  <a:gd name="connsiteX2" fmla="*/ 89096 w 462143"/>
                  <a:gd name="connsiteY2" fmla="*/ 2574388 h 2574388"/>
                  <a:gd name="connsiteX0" fmla="*/ 0 w 469853"/>
                  <a:gd name="connsiteY0" fmla="*/ 0 h 2574388"/>
                  <a:gd name="connsiteX1" fmla="*/ 461326 w 469853"/>
                  <a:gd name="connsiteY1" fmla="*/ 1572166 h 2574388"/>
                  <a:gd name="connsiteX2" fmla="*/ 166304 w 469853"/>
                  <a:gd name="connsiteY2" fmla="*/ 2192379 h 2574388"/>
                  <a:gd name="connsiteX3" fmla="*/ 89096 w 469853"/>
                  <a:gd name="connsiteY3" fmla="*/ 2574388 h 2574388"/>
                  <a:gd name="connsiteX0" fmla="*/ 0 w 469853"/>
                  <a:gd name="connsiteY0" fmla="*/ 0 h 2574388"/>
                  <a:gd name="connsiteX1" fmla="*/ 461326 w 469853"/>
                  <a:gd name="connsiteY1" fmla="*/ 1572166 h 2574388"/>
                  <a:gd name="connsiteX2" fmla="*/ 166304 w 469853"/>
                  <a:gd name="connsiteY2" fmla="*/ 2192379 h 2574388"/>
                  <a:gd name="connsiteX3" fmla="*/ 89096 w 469853"/>
                  <a:gd name="connsiteY3" fmla="*/ 2574388 h 2574388"/>
                  <a:gd name="connsiteX0" fmla="*/ 0 w 487079"/>
                  <a:gd name="connsiteY0" fmla="*/ 0 h 2574388"/>
                  <a:gd name="connsiteX1" fmla="*/ 478971 w 487079"/>
                  <a:gd name="connsiteY1" fmla="*/ 1612456 h 2574388"/>
                  <a:gd name="connsiteX2" fmla="*/ 166304 w 487079"/>
                  <a:gd name="connsiteY2" fmla="*/ 2192379 h 2574388"/>
                  <a:gd name="connsiteX3" fmla="*/ 89096 w 487079"/>
                  <a:gd name="connsiteY3" fmla="*/ 2574388 h 2574388"/>
                  <a:gd name="connsiteX0" fmla="*/ 0 w 479402"/>
                  <a:gd name="connsiteY0" fmla="*/ 0 h 2574388"/>
                  <a:gd name="connsiteX1" fmla="*/ 478971 w 479402"/>
                  <a:gd name="connsiteY1" fmla="*/ 1612456 h 2574388"/>
                  <a:gd name="connsiteX2" fmla="*/ 166304 w 479402"/>
                  <a:gd name="connsiteY2" fmla="*/ 2192379 h 2574388"/>
                  <a:gd name="connsiteX3" fmla="*/ 89096 w 479402"/>
                  <a:gd name="connsiteY3" fmla="*/ 2574388 h 2574388"/>
                  <a:gd name="connsiteX0" fmla="*/ 0 w 479402"/>
                  <a:gd name="connsiteY0" fmla="*/ 0 h 2574388"/>
                  <a:gd name="connsiteX1" fmla="*/ 478971 w 479402"/>
                  <a:gd name="connsiteY1" fmla="*/ 1612456 h 2574388"/>
                  <a:gd name="connsiteX2" fmla="*/ 166304 w 479402"/>
                  <a:gd name="connsiteY2" fmla="*/ 2192379 h 2574388"/>
                  <a:gd name="connsiteX3" fmla="*/ 89096 w 479402"/>
                  <a:gd name="connsiteY3" fmla="*/ 2574388 h 2574388"/>
                  <a:gd name="connsiteX0" fmla="*/ 0 w 487764"/>
                  <a:gd name="connsiteY0" fmla="*/ 0 h 2574388"/>
                  <a:gd name="connsiteX1" fmla="*/ 487346 w 487764"/>
                  <a:gd name="connsiteY1" fmla="*/ 1510708 h 2574388"/>
                  <a:gd name="connsiteX2" fmla="*/ 166304 w 487764"/>
                  <a:gd name="connsiteY2" fmla="*/ 2192379 h 2574388"/>
                  <a:gd name="connsiteX3" fmla="*/ 89096 w 487764"/>
                  <a:gd name="connsiteY3" fmla="*/ 2574388 h 2574388"/>
                  <a:gd name="connsiteX0" fmla="*/ 0 w 487346"/>
                  <a:gd name="connsiteY0" fmla="*/ 0 h 2574388"/>
                  <a:gd name="connsiteX1" fmla="*/ 487346 w 487346"/>
                  <a:gd name="connsiteY1" fmla="*/ 1510708 h 2574388"/>
                  <a:gd name="connsiteX2" fmla="*/ 166304 w 487346"/>
                  <a:gd name="connsiteY2" fmla="*/ 2192379 h 2574388"/>
                  <a:gd name="connsiteX3" fmla="*/ 89096 w 487346"/>
                  <a:gd name="connsiteY3" fmla="*/ 2574388 h 2574388"/>
                  <a:gd name="connsiteX0" fmla="*/ 0 w 487346"/>
                  <a:gd name="connsiteY0" fmla="*/ 0 h 2574388"/>
                  <a:gd name="connsiteX1" fmla="*/ 487346 w 487346"/>
                  <a:gd name="connsiteY1" fmla="*/ 1510708 h 2574388"/>
                  <a:gd name="connsiteX2" fmla="*/ 166304 w 487346"/>
                  <a:gd name="connsiteY2" fmla="*/ 2192379 h 2574388"/>
                  <a:gd name="connsiteX3" fmla="*/ 89096 w 487346"/>
                  <a:gd name="connsiteY3" fmla="*/ 2574388 h 2574388"/>
                  <a:gd name="connsiteX0" fmla="*/ 0 w 487346"/>
                  <a:gd name="connsiteY0" fmla="*/ 0 h 2574388"/>
                  <a:gd name="connsiteX1" fmla="*/ 487346 w 487346"/>
                  <a:gd name="connsiteY1" fmla="*/ 1510708 h 2574388"/>
                  <a:gd name="connsiteX2" fmla="*/ 166304 w 487346"/>
                  <a:gd name="connsiteY2" fmla="*/ 2192379 h 2574388"/>
                  <a:gd name="connsiteX3" fmla="*/ 89096 w 487346"/>
                  <a:gd name="connsiteY3" fmla="*/ 2574388 h 2574388"/>
                  <a:gd name="connsiteX0" fmla="*/ 0 w 487346"/>
                  <a:gd name="connsiteY0" fmla="*/ 0 h 2574388"/>
                  <a:gd name="connsiteX1" fmla="*/ 487346 w 487346"/>
                  <a:gd name="connsiteY1" fmla="*/ 1510708 h 2574388"/>
                  <a:gd name="connsiteX2" fmla="*/ 166304 w 487346"/>
                  <a:gd name="connsiteY2" fmla="*/ 2192379 h 2574388"/>
                  <a:gd name="connsiteX3" fmla="*/ 89096 w 487346"/>
                  <a:gd name="connsiteY3" fmla="*/ 2574388 h 2574388"/>
                  <a:gd name="connsiteX0" fmla="*/ 0 w 544440"/>
                  <a:gd name="connsiteY0" fmla="*/ 0 h 2574388"/>
                  <a:gd name="connsiteX1" fmla="*/ 544440 w 544440"/>
                  <a:gd name="connsiteY1" fmla="*/ 1490625 h 2574388"/>
                  <a:gd name="connsiteX2" fmla="*/ 166304 w 544440"/>
                  <a:gd name="connsiteY2" fmla="*/ 2192379 h 2574388"/>
                  <a:gd name="connsiteX3" fmla="*/ 89096 w 544440"/>
                  <a:gd name="connsiteY3" fmla="*/ 2574388 h 2574388"/>
                  <a:gd name="connsiteX0" fmla="*/ 0 w 535835"/>
                  <a:gd name="connsiteY0" fmla="*/ 0 h 2582667"/>
                  <a:gd name="connsiteX1" fmla="*/ 535835 w 535835"/>
                  <a:gd name="connsiteY1" fmla="*/ 1498904 h 2582667"/>
                  <a:gd name="connsiteX2" fmla="*/ 157699 w 535835"/>
                  <a:gd name="connsiteY2" fmla="*/ 2200658 h 2582667"/>
                  <a:gd name="connsiteX3" fmla="*/ 80491 w 535835"/>
                  <a:gd name="connsiteY3" fmla="*/ 2582667 h 2582667"/>
                  <a:gd name="connsiteX0" fmla="*/ 0 w 535835"/>
                  <a:gd name="connsiteY0" fmla="*/ 0 h 2582667"/>
                  <a:gd name="connsiteX1" fmla="*/ 535835 w 535835"/>
                  <a:gd name="connsiteY1" fmla="*/ 1498904 h 2582667"/>
                  <a:gd name="connsiteX2" fmla="*/ 157699 w 535835"/>
                  <a:gd name="connsiteY2" fmla="*/ 2200658 h 2582667"/>
                  <a:gd name="connsiteX3" fmla="*/ 80491 w 535835"/>
                  <a:gd name="connsiteY3" fmla="*/ 2582667 h 2582667"/>
                  <a:gd name="connsiteX0" fmla="*/ 0 w 535835"/>
                  <a:gd name="connsiteY0" fmla="*/ 0 h 2582667"/>
                  <a:gd name="connsiteX1" fmla="*/ 535835 w 535835"/>
                  <a:gd name="connsiteY1" fmla="*/ 1498904 h 2582667"/>
                  <a:gd name="connsiteX2" fmla="*/ 157699 w 535835"/>
                  <a:gd name="connsiteY2" fmla="*/ 2200658 h 2582667"/>
                  <a:gd name="connsiteX3" fmla="*/ 80491 w 535835"/>
                  <a:gd name="connsiteY3" fmla="*/ 2582667 h 2582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835" h="2582667">
                    <a:moveTo>
                      <a:pt x="0" y="0"/>
                    </a:moveTo>
                    <a:cubicBezTo>
                      <a:pt x="327686" y="814510"/>
                      <a:pt x="522369" y="1200173"/>
                      <a:pt x="535835" y="1498904"/>
                    </a:cubicBezTo>
                    <a:cubicBezTo>
                      <a:pt x="535437" y="1833068"/>
                      <a:pt x="219737" y="2033621"/>
                      <a:pt x="157699" y="2200658"/>
                    </a:cubicBezTo>
                    <a:cubicBezTo>
                      <a:pt x="95661" y="2367695"/>
                      <a:pt x="107058" y="2396447"/>
                      <a:pt x="80491" y="2582667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20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xmlns="" id="{7E2CDB29-915B-094E-AD94-76FC1D596F6E}"/>
                  </a:ext>
                </a:extLst>
              </p:cNvPr>
              <p:cNvSpPr/>
              <p:nvPr/>
            </p:nvSpPr>
            <p:spPr>
              <a:xfrm rot="1438662">
                <a:off x="7792026" y="1185567"/>
                <a:ext cx="302483" cy="1786284"/>
              </a:xfrm>
              <a:custGeom>
                <a:avLst/>
                <a:gdLst>
                  <a:gd name="connsiteX0" fmla="*/ 0 w 469711"/>
                  <a:gd name="connsiteY0" fmla="*/ 0 h 2574388"/>
                  <a:gd name="connsiteX1" fmla="*/ 468923 w 469711"/>
                  <a:gd name="connsiteY1" fmla="*/ 1411459 h 2574388"/>
                  <a:gd name="connsiteX2" fmla="*/ 89096 w 469711"/>
                  <a:gd name="connsiteY2" fmla="*/ 2574388 h 257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9711" h="2574388">
                    <a:moveTo>
                      <a:pt x="0" y="0"/>
                    </a:moveTo>
                    <a:cubicBezTo>
                      <a:pt x="227037" y="491197"/>
                      <a:pt x="454074" y="982394"/>
                      <a:pt x="468923" y="1411459"/>
                    </a:cubicBezTo>
                    <a:cubicBezTo>
                      <a:pt x="483772" y="1840524"/>
                      <a:pt x="286434" y="2207456"/>
                      <a:pt x="89096" y="2574388"/>
                    </a:cubicBezTo>
                  </a:path>
                </a:pathLst>
              </a:custGeom>
              <a:noFill/>
              <a:ln w="6350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920"/>
              </a:p>
            </p:txBody>
          </p: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xmlns="" id="{A6B73B61-4ABC-0E43-AA19-1BB519EC18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570827" y="678353"/>
                <a:ext cx="1164454" cy="48607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71731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Throw DSP </a:t>
            </a:r>
            <a:r>
              <a:rPr lang="en-US" dirty="0" smtClean="0"/>
              <a:t>Out </a:t>
            </a:r>
            <a:r>
              <a:rPr lang="en-US" dirty="0"/>
              <a:t>with the </a:t>
            </a:r>
            <a:r>
              <a:rPr lang="en-US" dirty="0" smtClean="0"/>
              <a:t>Bathwater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1178" y="1071610"/>
            <a:ext cx="3895344" cy="4514054"/>
          </a:xfrm>
        </p:spPr>
        <p:txBody>
          <a:bodyPr/>
          <a:lstStyle/>
          <a:p>
            <a:r>
              <a:rPr lang="en-US" dirty="0" smtClean="0"/>
              <a:t>Why model the the entire speech with DNNs? </a:t>
            </a:r>
          </a:p>
          <a:p>
            <a:r>
              <a:rPr lang="en-US" dirty="0" smtClean="0"/>
              <a:t>In source-filter model, the speech production process contains </a:t>
            </a:r>
          </a:p>
          <a:p>
            <a:pPr lvl="1"/>
            <a:r>
              <a:rPr lang="en-US" dirty="0" smtClean="0"/>
              <a:t>Sources</a:t>
            </a:r>
          </a:p>
          <a:p>
            <a:pPr lvl="2"/>
            <a:r>
              <a:rPr lang="en-US" dirty="0"/>
              <a:t>g</a:t>
            </a:r>
            <a:r>
              <a:rPr lang="en-US" dirty="0" smtClean="0"/>
              <a:t>lottal source</a:t>
            </a:r>
            <a:r>
              <a:rPr lang="en-US" dirty="0"/>
              <a:t>, aspiration source, frication source, and transient </a:t>
            </a:r>
            <a:r>
              <a:rPr lang="en-US" dirty="0" smtClean="0"/>
              <a:t>source</a:t>
            </a:r>
          </a:p>
          <a:p>
            <a:pPr lvl="1"/>
            <a:r>
              <a:rPr lang="en-US" dirty="0" smtClean="0"/>
              <a:t>Filter</a:t>
            </a:r>
          </a:p>
          <a:p>
            <a:pPr lvl="2"/>
            <a:r>
              <a:rPr lang="en-US" dirty="0" smtClean="0"/>
              <a:t>The response of the vocal tract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ocw.mit.edu</a:t>
            </a:r>
            <a:r>
              <a:rPr lang="en-US" dirty="0"/>
              <a:t>/courses/linguistics-and-philosophy/24-915-linguistic-phonetics-fall-2015/lecture-notes/MIT24_915F15_lec4.pdf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522" y="1071610"/>
            <a:ext cx="6515100" cy="405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407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</a:t>
            </a:r>
            <a:r>
              <a:rPr lang="en-US" dirty="0"/>
              <a:t>P</a:t>
            </a:r>
            <a:r>
              <a:rPr lang="en-US" dirty="0" smtClean="0"/>
              <a:t>redictive Coding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1178" y="1071610"/>
            <a:ext cx="4773422" cy="4514054"/>
          </a:xfrm>
        </p:spPr>
        <p:txBody>
          <a:bodyPr/>
          <a:lstStyle/>
          <a:p>
            <a:r>
              <a:rPr lang="en-US" dirty="0" smtClean="0"/>
              <a:t>LPC models the vocal tract response</a:t>
            </a:r>
          </a:p>
          <a:p>
            <a:r>
              <a:rPr lang="en-US" dirty="0" smtClean="0"/>
              <a:t>With Levinson</a:t>
            </a:r>
            <a:r>
              <a:rPr lang="en-US" dirty="0"/>
              <a:t>-Durbin </a:t>
            </a:r>
            <a:r>
              <a:rPr lang="en-US" dirty="0" smtClean="0"/>
              <a:t>algorithm, the </a:t>
            </a:r>
            <a:r>
              <a:rPr lang="en-US" dirty="0"/>
              <a:t>spectral envelope is estimated with very few </a:t>
            </a:r>
            <a:r>
              <a:rPr lang="en-US" dirty="0" smtClean="0"/>
              <a:t>amount of </a:t>
            </a:r>
            <a:r>
              <a:rPr lang="en-US" dirty="0"/>
              <a:t>bits</a:t>
            </a:r>
            <a:r>
              <a:rPr lang="en-US" dirty="0" smtClean="0"/>
              <a:t>,</a:t>
            </a:r>
          </a:p>
          <a:p>
            <a:r>
              <a:rPr lang="en-US" dirty="0" smtClean="0"/>
              <a:t>Of course, the estimation </a:t>
            </a:r>
            <a:r>
              <a:rPr lang="en-US" dirty="0"/>
              <a:t>is not </a:t>
            </a:r>
            <a:r>
              <a:rPr lang="en-US" dirty="0" smtClean="0"/>
              <a:t>perfect; the “error” is called the LPC residual.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C. I. Byrnes, P. </a:t>
            </a:r>
            <a:r>
              <a:rPr lang="en-US" dirty="0" err="1"/>
              <a:t>Enqvist</a:t>
            </a:r>
            <a:r>
              <a:rPr lang="en-US" dirty="0"/>
              <a:t>, A. </a:t>
            </a:r>
            <a:r>
              <a:rPr lang="en-US" dirty="0" smtClean="0"/>
              <a:t>Lindquist, </a:t>
            </a:r>
            <a:r>
              <a:rPr lang="en-US" dirty="0" err="1" smtClean="0"/>
              <a:t>Identifiability</a:t>
            </a:r>
            <a:r>
              <a:rPr lang="en-US" dirty="0" smtClean="0"/>
              <a:t> </a:t>
            </a:r>
            <a:r>
              <a:rPr lang="en-US" dirty="0"/>
              <a:t>And Well-</a:t>
            </a:r>
            <a:r>
              <a:rPr lang="en-US" dirty="0" err="1"/>
              <a:t>Posedness</a:t>
            </a:r>
            <a:r>
              <a:rPr lang="en-US" dirty="0"/>
              <a:t> Of Shaping-Filter Parameterizations: A Global Analysis Approach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9722" y="1071610"/>
            <a:ext cx="5041900" cy="397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72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LPC in Coding Systems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1178" y="1071610"/>
            <a:ext cx="10410444" cy="4514054"/>
          </a:xfrm>
        </p:spPr>
        <p:txBody>
          <a:bodyPr/>
          <a:lstStyle/>
          <a:p>
            <a:r>
              <a:rPr lang="en-US" dirty="0" smtClean="0"/>
              <a:t>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T. Moriya, et al</a:t>
            </a:r>
            <a:r>
              <a:rPr lang="en-US" dirty="0" smtClean="0"/>
              <a:t>, Progress </a:t>
            </a:r>
            <a:r>
              <a:rPr lang="en-US" dirty="0"/>
              <a:t>in LPC-based frequency-domain audio coding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933" y="1219200"/>
            <a:ext cx="7156534" cy="3524760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5781537" y="1333500"/>
            <a:ext cx="3445930" cy="1028700"/>
          </a:xfrm>
          <a:prstGeom prst="rect">
            <a:avLst/>
          </a:prstGeom>
          <a:solidFill>
            <a:srgbClr val="FFFFFF"/>
          </a:solidFill>
          <a:ln w="6350">
            <a:solidFill>
              <a:srgbClr val="FFFFFF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43" name="Rectangle 42"/>
          <p:cNvSpPr/>
          <p:nvPr/>
        </p:nvSpPr>
        <p:spPr>
          <a:xfrm>
            <a:off x="5781537" y="3744489"/>
            <a:ext cx="3445930" cy="1028700"/>
          </a:xfrm>
          <a:prstGeom prst="rect">
            <a:avLst/>
          </a:prstGeom>
          <a:solidFill>
            <a:srgbClr val="FFFFFF"/>
          </a:solidFill>
          <a:ln w="6350">
            <a:solidFill>
              <a:srgbClr val="FFFFFF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 sz="2000" dirty="0"/>
          </a:p>
        </p:txBody>
      </p:sp>
      <p:grpSp>
        <p:nvGrpSpPr>
          <p:cNvPr id="104" name="Group 103"/>
          <p:cNvGrpSpPr/>
          <p:nvPr/>
        </p:nvGrpSpPr>
        <p:grpSpPr>
          <a:xfrm>
            <a:off x="6032239" y="1295854"/>
            <a:ext cx="4163321" cy="2336345"/>
            <a:chOff x="6032239" y="1295854"/>
            <a:chExt cx="4163321" cy="2336345"/>
          </a:xfrm>
        </p:grpSpPr>
        <p:sp>
          <p:nvSpPr>
            <p:cNvPr id="89" name="Rectangle 88"/>
            <p:cNvSpPr/>
            <p:nvPr/>
          </p:nvSpPr>
          <p:spPr>
            <a:xfrm>
              <a:off x="6032239" y="1295854"/>
              <a:ext cx="4163321" cy="233634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FFFFFF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D3BFD0F0-24A4-4A4F-AA69-74DDE97380A9}"/>
                </a:ext>
              </a:extLst>
            </p:cNvPr>
            <p:cNvGrpSpPr/>
            <p:nvPr/>
          </p:nvGrpSpPr>
          <p:grpSpPr>
            <a:xfrm>
              <a:off x="6032240" y="1321255"/>
              <a:ext cx="3909320" cy="1867375"/>
              <a:chOff x="6403335" y="1041240"/>
              <a:chExt cx="3979674" cy="1900983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xmlns="" id="{CECDD308-8406-3444-9EDA-747D90F54484}"/>
                  </a:ext>
                </a:extLst>
              </p:cNvPr>
              <p:cNvSpPr/>
              <p:nvPr/>
            </p:nvSpPr>
            <p:spPr>
              <a:xfrm>
                <a:off x="7865068" y="1307884"/>
                <a:ext cx="1075609" cy="1298289"/>
              </a:xfrm>
              <a:prstGeom prst="rect">
                <a:avLst/>
              </a:prstGeom>
              <a:noFill/>
              <a:ln w="3175">
                <a:solidFill>
                  <a:schemeClr val="accent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xmlns="" id="{2B610B27-8EFF-F042-8ECC-F184A61D7065}"/>
                  </a:ext>
                </a:extLst>
              </p:cNvPr>
              <p:cNvGrpSpPr/>
              <p:nvPr/>
            </p:nvGrpSpPr>
            <p:grpSpPr>
              <a:xfrm>
                <a:off x="7940630" y="1420846"/>
                <a:ext cx="936368" cy="271290"/>
                <a:chOff x="4970646" y="1906064"/>
                <a:chExt cx="936368" cy="271290"/>
              </a:xfrm>
            </p:grpSpPr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xmlns="" id="{6CB61B50-9CE6-2E42-9F49-05DFAF769F84}"/>
                    </a:ext>
                  </a:extLst>
                </p:cNvPr>
                <p:cNvSpPr/>
                <p:nvPr/>
              </p:nvSpPr>
              <p:spPr>
                <a:xfrm>
                  <a:off x="4970646" y="1906064"/>
                  <a:ext cx="936368" cy="27129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xmlns="" id="{AA50CD73-E971-B247-B011-1A540A5D6F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20564" y="1938884"/>
                  <a:ext cx="641428" cy="205649"/>
                </a:xfrm>
                <a:prstGeom prst="rect">
                  <a:avLst/>
                </a:prstGeom>
              </p:spPr>
            </p:pic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xmlns="" id="{0F0FB764-2FAF-9F42-8CA3-F3D2889659DB}"/>
                  </a:ext>
                </a:extLst>
              </p:cNvPr>
              <p:cNvGrpSpPr/>
              <p:nvPr/>
            </p:nvGrpSpPr>
            <p:grpSpPr>
              <a:xfrm>
                <a:off x="7940632" y="2226171"/>
                <a:ext cx="936368" cy="271290"/>
                <a:chOff x="4970646" y="2334193"/>
                <a:chExt cx="936368" cy="271290"/>
              </a:xfrm>
            </p:grpSpPr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xmlns="" id="{DC42FE26-6A6E-5B45-837B-8A7BECAAB77D}"/>
                    </a:ext>
                  </a:extLst>
                </p:cNvPr>
                <p:cNvSpPr/>
                <p:nvPr/>
              </p:nvSpPr>
              <p:spPr>
                <a:xfrm>
                  <a:off x="4970646" y="2334193"/>
                  <a:ext cx="936368" cy="27129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pic>
              <p:nvPicPr>
                <p:cNvPr id="86" name="Picture 85">
                  <a:extLst>
                    <a:ext uri="{FF2B5EF4-FFF2-40B4-BE49-F238E27FC236}">
                      <a16:creationId xmlns:a16="http://schemas.microsoft.com/office/drawing/2014/main" xmlns="" id="{5BFD1CFF-BF52-DD44-9A99-22084C6267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115667" y="2371320"/>
                  <a:ext cx="646325" cy="205649"/>
                </a:xfrm>
                <a:prstGeom prst="rect">
                  <a:avLst/>
                </a:prstGeom>
              </p:spPr>
            </p:pic>
          </p:grpSp>
          <p:pic>
            <p:nvPicPr>
              <p:cNvPr id="48" name="Picture 47">
                <a:extLst>
                  <a:ext uri="{FF2B5EF4-FFF2-40B4-BE49-F238E27FC236}">
                    <a16:creationId xmlns:a16="http://schemas.microsoft.com/office/drawing/2014/main" xmlns="" id="{8730E379-BAA6-5A4D-89D3-042D7C0881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01093" y="1889338"/>
                <a:ext cx="215442" cy="141995"/>
              </a:xfrm>
              <a:prstGeom prst="rect">
                <a:avLst/>
              </a:prstGeom>
            </p:spPr>
          </p:pic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xmlns="" id="{F575A230-58FA-324C-8F11-BDF3FCDB9EBD}"/>
                  </a:ext>
                </a:extLst>
              </p:cNvPr>
              <p:cNvCxnSpPr>
                <a:cxnSpLocks/>
                <a:stCxn id="85" idx="0"/>
              </p:cNvCxnSpPr>
              <p:nvPr/>
            </p:nvCxnSpPr>
            <p:spPr>
              <a:xfrm flipV="1">
                <a:off x="8408816" y="2059847"/>
                <a:ext cx="0" cy="16632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xmlns="" id="{08F82DEF-9E90-2149-A8D0-BF482906CB01}"/>
                  </a:ext>
                </a:extLst>
              </p:cNvPr>
              <p:cNvCxnSpPr>
                <a:cxnSpLocks/>
                <a:endCxn id="87" idx="2"/>
              </p:cNvCxnSpPr>
              <p:nvPr/>
            </p:nvCxnSpPr>
            <p:spPr>
              <a:xfrm flipV="1">
                <a:off x="8408814" y="1692136"/>
                <a:ext cx="0" cy="190102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xmlns="" id="{4E01E86A-6993-D64D-8B9B-A75DEDA1A103}"/>
                  </a:ext>
                </a:extLst>
              </p:cNvPr>
              <p:cNvCxnSpPr>
                <a:cxnSpLocks/>
                <a:endCxn id="85" idx="2"/>
              </p:cNvCxnSpPr>
              <p:nvPr/>
            </p:nvCxnSpPr>
            <p:spPr>
              <a:xfrm flipH="1" flipV="1">
                <a:off x="8408816" y="2497461"/>
                <a:ext cx="2" cy="22167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xmlns="" id="{152B4B57-3B6E-7948-B457-E0B56F9884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84936" y="2716622"/>
                <a:ext cx="242371" cy="156195"/>
              </a:xfrm>
              <a:prstGeom prst="rect">
                <a:avLst/>
              </a:prstGeom>
            </p:spPr>
          </p:pic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xmlns="" id="{B4A47C17-8415-D847-8B2D-D17BC69867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84936" y="1041241"/>
                <a:ext cx="242371" cy="156195"/>
              </a:xfrm>
              <a:prstGeom prst="rect">
                <a:avLst/>
              </a:prstGeom>
            </p:spPr>
          </p:pic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xmlns="" id="{3D3D0AE7-2E40-7044-A1D6-20F7E562321B}"/>
                  </a:ext>
                </a:extLst>
              </p:cNvPr>
              <p:cNvCxnSpPr>
                <a:cxnSpLocks/>
                <a:stCxn id="87" idx="0"/>
              </p:cNvCxnSpPr>
              <p:nvPr/>
            </p:nvCxnSpPr>
            <p:spPr>
              <a:xfrm flipV="1">
                <a:off x="8408814" y="1202776"/>
                <a:ext cx="2448" cy="218070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Elbow Connector 54">
                <a:extLst>
                  <a:ext uri="{FF2B5EF4-FFF2-40B4-BE49-F238E27FC236}">
                    <a16:creationId xmlns:a16="http://schemas.microsoft.com/office/drawing/2014/main" xmlns="" id="{79911642-22E8-0F4A-AB78-1C52B70E43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17457" y="1119339"/>
                <a:ext cx="1012768" cy="1675381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xmlns="" id="{E1E8FEB0-497E-404B-B991-955629606DC5}"/>
                  </a:ext>
                </a:extLst>
              </p:cNvPr>
              <p:cNvSpPr/>
              <p:nvPr/>
            </p:nvSpPr>
            <p:spPr>
              <a:xfrm>
                <a:off x="9307400" y="1310009"/>
                <a:ext cx="1075609" cy="1298289"/>
              </a:xfrm>
              <a:prstGeom prst="rect">
                <a:avLst/>
              </a:prstGeom>
              <a:noFill/>
              <a:ln w="3175">
                <a:solidFill>
                  <a:schemeClr val="accent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xmlns="" id="{0C6FFFD9-748B-CA49-B0E2-E9F6EE665603}"/>
                  </a:ext>
                </a:extLst>
              </p:cNvPr>
              <p:cNvSpPr/>
              <p:nvPr/>
            </p:nvSpPr>
            <p:spPr>
              <a:xfrm>
                <a:off x="6403335" y="1310009"/>
                <a:ext cx="1075609" cy="1298289"/>
              </a:xfrm>
              <a:prstGeom prst="rect">
                <a:avLst/>
              </a:prstGeom>
              <a:noFill/>
              <a:ln w="3175">
                <a:solidFill>
                  <a:schemeClr val="accent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8" name="Picture 57">
                <a:extLst>
                  <a:ext uri="{FF2B5EF4-FFF2-40B4-BE49-F238E27FC236}">
                    <a16:creationId xmlns:a16="http://schemas.microsoft.com/office/drawing/2014/main" xmlns="" id="{2193985A-30F1-5442-9532-89FB00EC12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739162" y="2723722"/>
                <a:ext cx="403953" cy="156195"/>
              </a:xfrm>
              <a:prstGeom prst="rect">
                <a:avLst/>
              </a:prstGeom>
            </p:spPr>
          </p:pic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xmlns="" id="{8C47417B-BB1E-024F-BA46-133DC2D56479}"/>
                  </a:ext>
                </a:extLst>
              </p:cNvPr>
              <p:cNvCxnSpPr>
                <a:cxnSpLocks/>
                <a:stCxn id="52" idx="3"/>
              </p:cNvCxnSpPr>
              <p:nvPr/>
            </p:nvCxnSpPr>
            <p:spPr>
              <a:xfrm flipV="1">
                <a:off x="8527307" y="2793630"/>
                <a:ext cx="1099074" cy="1090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xmlns="" id="{9481B9B1-5E2F-3542-908D-15FF11313421}"/>
                  </a:ext>
                </a:extLst>
              </p:cNvPr>
              <p:cNvSpPr/>
              <p:nvPr/>
            </p:nvSpPr>
            <p:spPr>
              <a:xfrm>
                <a:off x="6475855" y="1420846"/>
                <a:ext cx="936368" cy="2712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xmlns="" id="{3B40E1C2-2FA1-8148-8B3A-3D87F817F34D}"/>
                  </a:ext>
                </a:extLst>
              </p:cNvPr>
              <p:cNvSpPr/>
              <p:nvPr/>
            </p:nvSpPr>
            <p:spPr>
              <a:xfrm>
                <a:off x="6475857" y="2226171"/>
                <a:ext cx="936368" cy="2712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xmlns="" id="{47AD4AFF-A8D8-5A41-BE1C-B57B0B8969C7}"/>
                  </a:ext>
                </a:extLst>
              </p:cNvPr>
              <p:cNvCxnSpPr>
                <a:stCxn id="61" idx="0"/>
              </p:cNvCxnSpPr>
              <p:nvPr/>
            </p:nvCxnSpPr>
            <p:spPr>
              <a:xfrm flipV="1">
                <a:off x="6944041" y="2038433"/>
                <a:ext cx="0" cy="187738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xmlns="" id="{D0CB15B9-293D-6F4A-87E7-9A57E36EE96F}"/>
                  </a:ext>
                </a:extLst>
              </p:cNvPr>
              <p:cNvCxnSpPr>
                <a:cxnSpLocks/>
                <a:endCxn id="60" idx="2"/>
              </p:cNvCxnSpPr>
              <p:nvPr/>
            </p:nvCxnSpPr>
            <p:spPr>
              <a:xfrm flipV="1">
                <a:off x="6944039" y="1692136"/>
                <a:ext cx="0" cy="190102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xmlns="" id="{7C4AF92D-73B1-474C-A3DB-457EE7E9269F}"/>
                  </a:ext>
                </a:extLst>
              </p:cNvPr>
              <p:cNvCxnSpPr>
                <a:cxnSpLocks/>
                <a:endCxn id="61" idx="2"/>
              </p:cNvCxnSpPr>
              <p:nvPr/>
            </p:nvCxnSpPr>
            <p:spPr>
              <a:xfrm flipH="1" flipV="1">
                <a:off x="6944041" y="2497461"/>
                <a:ext cx="2" cy="22167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xmlns="" id="{C4BE4C6B-86E4-3646-A769-D5D99EE15FF6}"/>
                  </a:ext>
                </a:extLst>
              </p:cNvPr>
              <p:cNvCxnSpPr>
                <a:cxnSpLocks/>
                <a:stCxn id="60" idx="0"/>
              </p:cNvCxnSpPr>
              <p:nvPr/>
            </p:nvCxnSpPr>
            <p:spPr>
              <a:xfrm flipV="1">
                <a:off x="6944039" y="1202776"/>
                <a:ext cx="2448" cy="218070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xmlns="" id="{7E70E1C5-C2B0-9D45-B343-634FE93074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97479" y="2263298"/>
                <a:ext cx="896042" cy="205649"/>
              </a:xfrm>
              <a:prstGeom prst="rect">
                <a:avLst/>
              </a:prstGeom>
            </p:spPr>
          </p:pic>
          <p:pic>
            <p:nvPicPr>
              <p:cNvPr id="67" name="Picture 66">
                <a:extLst>
                  <a:ext uri="{FF2B5EF4-FFF2-40B4-BE49-F238E27FC236}">
                    <a16:creationId xmlns:a16="http://schemas.microsoft.com/office/drawing/2014/main" xmlns="" id="{C94EADA7-0149-EC43-903D-1CB93EDC79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497952" y="1453665"/>
                <a:ext cx="896042" cy="205649"/>
              </a:xfrm>
              <a:prstGeom prst="rect">
                <a:avLst/>
              </a:prstGeom>
            </p:spPr>
          </p:pic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xmlns="" id="{D7CCF3A1-17CD-044B-ACD7-6009756387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752720" y="1891851"/>
                <a:ext cx="367230" cy="141995"/>
              </a:xfrm>
              <a:prstGeom prst="rect">
                <a:avLst/>
              </a:prstGeom>
            </p:spPr>
          </p:pic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xmlns="" id="{15D05BCE-C24A-FC43-8A1D-25533383D27E}"/>
                  </a:ext>
                </a:extLst>
              </p:cNvPr>
              <p:cNvSpPr/>
              <p:nvPr/>
            </p:nvSpPr>
            <p:spPr>
              <a:xfrm>
                <a:off x="9373113" y="1424343"/>
                <a:ext cx="936368" cy="2712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xmlns="" id="{051B8842-0536-9448-964F-13D97281D3EC}"/>
                  </a:ext>
                </a:extLst>
              </p:cNvPr>
              <p:cNvSpPr/>
              <p:nvPr/>
            </p:nvSpPr>
            <p:spPr>
              <a:xfrm>
                <a:off x="9373115" y="2229668"/>
                <a:ext cx="936368" cy="2712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xmlns="" id="{1A1A6B8A-05C1-6143-A9C4-A94AFE4A0E50}"/>
                  </a:ext>
                </a:extLst>
              </p:cNvPr>
              <p:cNvCxnSpPr>
                <a:stCxn id="70" idx="0"/>
              </p:cNvCxnSpPr>
              <p:nvPr/>
            </p:nvCxnSpPr>
            <p:spPr>
              <a:xfrm flipV="1">
                <a:off x="9841299" y="2041930"/>
                <a:ext cx="0" cy="187738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xmlns="" id="{7F1C2BB8-5828-354C-B920-389BD3BF817F}"/>
                  </a:ext>
                </a:extLst>
              </p:cNvPr>
              <p:cNvCxnSpPr>
                <a:cxnSpLocks/>
                <a:endCxn id="69" idx="2"/>
              </p:cNvCxnSpPr>
              <p:nvPr/>
            </p:nvCxnSpPr>
            <p:spPr>
              <a:xfrm flipV="1">
                <a:off x="9841297" y="1695633"/>
                <a:ext cx="0" cy="190102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xmlns="" id="{126E5835-2C8F-E147-A279-53F966B91B36}"/>
                  </a:ext>
                </a:extLst>
              </p:cNvPr>
              <p:cNvCxnSpPr>
                <a:cxnSpLocks/>
                <a:endCxn id="70" idx="2"/>
              </p:cNvCxnSpPr>
              <p:nvPr/>
            </p:nvCxnSpPr>
            <p:spPr>
              <a:xfrm flipH="1" flipV="1">
                <a:off x="9841299" y="2500958"/>
                <a:ext cx="2" cy="22167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xmlns="" id="{B6D093D0-21FE-F84A-8AA7-ACE1514AF57E}"/>
                  </a:ext>
                </a:extLst>
              </p:cNvPr>
              <p:cNvCxnSpPr>
                <a:cxnSpLocks/>
                <a:stCxn id="69" idx="0"/>
              </p:cNvCxnSpPr>
              <p:nvPr/>
            </p:nvCxnSpPr>
            <p:spPr>
              <a:xfrm flipV="1">
                <a:off x="9841297" y="1206273"/>
                <a:ext cx="2448" cy="218070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75" name="Picture 74">
                <a:extLst>
                  <a:ext uri="{FF2B5EF4-FFF2-40B4-BE49-F238E27FC236}">
                    <a16:creationId xmlns:a16="http://schemas.microsoft.com/office/drawing/2014/main" xmlns="" id="{1FA59D5D-1469-104D-A76D-5A2DC426B8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390814" y="1458164"/>
                <a:ext cx="896042" cy="205649"/>
              </a:xfrm>
              <a:prstGeom prst="rect">
                <a:avLst/>
              </a:prstGeom>
            </p:spPr>
          </p:pic>
          <p:pic>
            <p:nvPicPr>
              <p:cNvPr id="76" name="Picture 75">
                <a:extLst>
                  <a:ext uri="{FF2B5EF4-FFF2-40B4-BE49-F238E27FC236}">
                    <a16:creationId xmlns:a16="http://schemas.microsoft.com/office/drawing/2014/main" xmlns="" id="{5FF0DF50-8DC8-7D42-8033-2BF1FC0CD7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664033" y="1889338"/>
                <a:ext cx="367230" cy="141995"/>
              </a:xfrm>
              <a:prstGeom prst="rect">
                <a:avLst/>
              </a:prstGeom>
            </p:spPr>
          </p:pic>
          <p:pic>
            <p:nvPicPr>
              <p:cNvPr id="77" name="Picture 76">
                <a:extLst>
                  <a:ext uri="{FF2B5EF4-FFF2-40B4-BE49-F238E27FC236}">
                    <a16:creationId xmlns:a16="http://schemas.microsoft.com/office/drawing/2014/main" xmlns="" id="{DD2537F4-2A47-064D-8F64-EF852A823D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390816" y="2267558"/>
                <a:ext cx="896042" cy="205649"/>
              </a:xfrm>
              <a:prstGeom prst="rect">
                <a:avLst/>
              </a:prstGeom>
            </p:spPr>
          </p:pic>
          <p:pic>
            <p:nvPicPr>
              <p:cNvPr id="78" name="Picture 77">
                <a:extLst>
                  <a:ext uri="{FF2B5EF4-FFF2-40B4-BE49-F238E27FC236}">
                    <a16:creationId xmlns:a16="http://schemas.microsoft.com/office/drawing/2014/main" xmlns="" id="{627E6F45-A270-4B4B-9C7D-FE67B4149C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45672" y="1054406"/>
                <a:ext cx="403953" cy="156195"/>
              </a:xfrm>
              <a:prstGeom prst="rect">
                <a:avLst/>
              </a:prstGeom>
            </p:spPr>
          </p:pic>
          <p:pic>
            <p:nvPicPr>
              <p:cNvPr id="79" name="Picture 78">
                <a:extLst>
                  <a:ext uri="{FF2B5EF4-FFF2-40B4-BE49-F238E27FC236}">
                    <a16:creationId xmlns:a16="http://schemas.microsoft.com/office/drawing/2014/main" xmlns="" id="{4BB6F732-BE60-5B42-989A-8C3D721836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744880" y="1041240"/>
                <a:ext cx="403953" cy="156195"/>
              </a:xfrm>
              <a:prstGeom prst="rect">
                <a:avLst/>
              </a:prstGeom>
            </p:spPr>
          </p:pic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xmlns="" id="{7D456D86-48AA-E148-87EF-FAA3D1C6D7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644603" y="2728197"/>
                <a:ext cx="403953" cy="156195"/>
              </a:xfrm>
              <a:prstGeom prst="rect">
                <a:avLst/>
              </a:prstGeom>
            </p:spPr>
          </p:pic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xmlns="" id="{AF837A72-13EC-494F-BA4E-557ACA9726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798848" y="2811093"/>
                <a:ext cx="574214" cy="129086"/>
              </a:xfrm>
              <a:prstGeom prst="rect">
                <a:avLst/>
              </a:prstGeom>
            </p:spPr>
          </p:pic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xmlns="" id="{FF7EB367-85BC-D54C-BCD0-7AD0A25070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235459" y="2813137"/>
                <a:ext cx="850194" cy="129086"/>
              </a:xfrm>
              <a:prstGeom prst="rect">
                <a:avLst/>
              </a:prstGeom>
            </p:spPr>
          </p:pic>
          <p:cxnSp>
            <p:nvCxnSpPr>
              <p:cNvPr id="83" name="Elbow Connector 82">
                <a:extLst>
                  <a:ext uri="{FF2B5EF4-FFF2-40B4-BE49-F238E27FC236}">
                    <a16:creationId xmlns:a16="http://schemas.microsoft.com/office/drawing/2014/main" xmlns="" id="{975EBC78-DCE6-DF41-AA68-20029B0CF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75520" y="1110758"/>
                <a:ext cx="1012768" cy="1675381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xmlns="" id="{0F3C975F-9155-0845-A9CA-9268BE4B85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94062" y="2785049"/>
                <a:ext cx="990382" cy="0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2" name="Group 101"/>
          <p:cNvGrpSpPr/>
          <p:nvPr/>
        </p:nvGrpSpPr>
        <p:grpSpPr>
          <a:xfrm>
            <a:off x="4800600" y="1077580"/>
            <a:ext cx="5395722" cy="3227720"/>
            <a:chOff x="5295900" y="1890380"/>
            <a:chExt cx="5395722" cy="2422987"/>
          </a:xfrm>
        </p:grpSpPr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xmlns="" id="{3D3D0AE7-2E40-7044-A1D6-20F7E56232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95160" y="1890380"/>
              <a:ext cx="2405" cy="214215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xmlns="" id="{C4BE4C6B-86E4-3646-A769-D5D99EE15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56280" y="1890380"/>
              <a:ext cx="2405" cy="214215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xmlns="" id="{B6D093D0-21FE-F84A-8AA7-ACE1514AF5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02320" y="1893815"/>
              <a:ext cx="2405" cy="214215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xmlns="" id="{0F3C975F-9155-0845-A9CA-9268BE4B8521}"/>
                </a:ext>
              </a:extLst>
            </p:cNvPr>
            <p:cNvCxnSpPr>
              <a:cxnSpLocks/>
            </p:cNvCxnSpPr>
            <p:nvPr/>
          </p:nvCxnSpPr>
          <p:spPr>
            <a:xfrm>
              <a:off x="7052047" y="1890380"/>
              <a:ext cx="3638814" cy="3435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xmlns="" id="{B6D093D0-21FE-F84A-8AA7-ACE1514AF5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690861" y="1896732"/>
              <a:ext cx="761" cy="2416635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xmlns="" id="{0F3C975F-9155-0845-A9CA-9268BE4B8521}"/>
                </a:ext>
              </a:extLst>
            </p:cNvPr>
            <p:cNvCxnSpPr>
              <a:cxnSpLocks/>
            </p:cNvCxnSpPr>
            <p:nvPr/>
          </p:nvCxnSpPr>
          <p:spPr>
            <a:xfrm>
              <a:off x="5295900" y="4313367"/>
              <a:ext cx="5395722" cy="0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arrow" w="med" len="med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76688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Acoustic Signal Processing in Intelligent Systems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pplication-of-speech-enhancem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0263"/>
            <a:ext cx="5496707" cy="34544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9829" y="1650263"/>
            <a:ext cx="7032971" cy="35164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900" y="1511300"/>
            <a:ext cx="4445000" cy="3136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8000" y="1981200"/>
            <a:ext cx="23368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718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888EEC-B5F0-4942-B4C6-9C9DCC68A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Easy Incremental Work?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57592B5-9FB7-AD4A-BDBB-B1AC8EB2545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Cross-Module Residual Learning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A73EF2D-1AB5-3045-9B56-2AF3C6F3B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179" y="1071610"/>
            <a:ext cx="10409682" cy="4514054"/>
          </a:xfrm>
        </p:spPr>
        <p:txBody>
          <a:bodyPr/>
          <a:lstStyle/>
          <a:p>
            <a:r>
              <a:rPr lang="en-US" dirty="0"/>
              <a:t>Cross-module residual learning (CMRL)</a:t>
            </a:r>
          </a:p>
          <a:p>
            <a:pPr lvl="1"/>
            <a:r>
              <a:rPr lang="en-US" dirty="0"/>
              <a:t>CMRL opened a new possibility of introducing </a:t>
            </a:r>
            <a:br>
              <a:rPr lang="en-US" dirty="0"/>
            </a:br>
            <a:r>
              <a:rPr lang="en-US" dirty="0"/>
              <a:t>residual coding to neural speech coding</a:t>
            </a:r>
          </a:p>
          <a:p>
            <a:pPr lvl="1"/>
            <a:r>
              <a:rPr lang="en-US" dirty="0"/>
              <a:t>It showed superior performance by </a:t>
            </a:r>
            <a:br>
              <a:rPr lang="en-US" dirty="0"/>
            </a:br>
            <a:r>
              <a:rPr lang="en-US" dirty="0"/>
              <a:t>concatenating multiple autoencoding </a:t>
            </a:r>
            <a:br>
              <a:rPr lang="en-US" dirty="0"/>
            </a:br>
            <a:r>
              <a:rPr lang="en-US" dirty="0"/>
              <a:t>modules as a chain of residual coding</a:t>
            </a:r>
          </a:p>
          <a:p>
            <a:pPr lvl="1"/>
            <a:r>
              <a:rPr lang="en-US" dirty="0"/>
              <a:t>More importantly, it turned out that having </a:t>
            </a:r>
            <a:br>
              <a:rPr lang="en-US" dirty="0"/>
            </a:br>
            <a:r>
              <a:rPr lang="en-US" dirty="0"/>
              <a:t>an LPC analysis-synthesis block as </a:t>
            </a:r>
            <a:br>
              <a:rPr lang="en-US" dirty="0"/>
            </a:br>
            <a:r>
              <a:rPr lang="en-US" dirty="0"/>
              <a:t>the 0-th module is effective</a:t>
            </a:r>
          </a:p>
          <a:p>
            <a:r>
              <a:rPr lang="en-US" dirty="0"/>
              <a:t>The 0-th LPC module</a:t>
            </a:r>
          </a:p>
          <a:p>
            <a:pPr lvl="1"/>
            <a:r>
              <a:rPr lang="en-US" dirty="0"/>
              <a:t>Learns the spectral envelope (formant information)</a:t>
            </a:r>
          </a:p>
          <a:p>
            <a:pPr lvl="1"/>
            <a:r>
              <a:rPr lang="en-US" dirty="0" smtClean="0"/>
              <a:t>Borrow the LPC module from AMR-WB</a:t>
            </a:r>
            <a:endParaRPr lang="en-US" dirty="0"/>
          </a:p>
          <a:p>
            <a:pPr lvl="1"/>
            <a:r>
              <a:rPr lang="en-US" b="1" dirty="0"/>
              <a:t>Deterministic (not learnable)</a:t>
            </a:r>
          </a:p>
          <a:p>
            <a:r>
              <a:rPr lang="en-US" dirty="0"/>
              <a:t>Our goal in the proposed collaborative quantization (CQ) is to harmonize LPC as a learnable block, at least the quantization part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7768B7A-36A4-8341-95DC-D31CF75C2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F52C13ED-8D83-FE43-9BFD-6F85DD8E1A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xmlns="" id="{D3BFD0F0-24A4-4A4F-AA69-74DDE97380A9}"/>
              </a:ext>
            </a:extLst>
          </p:cNvPr>
          <p:cNvGrpSpPr/>
          <p:nvPr/>
        </p:nvGrpSpPr>
        <p:grpSpPr>
          <a:xfrm>
            <a:off x="5245249" y="1044261"/>
            <a:ext cx="5296946" cy="2530208"/>
            <a:chOff x="6403335" y="1041240"/>
            <a:chExt cx="3979674" cy="190098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CECDD308-8406-3444-9EDA-747D90F54484}"/>
                </a:ext>
              </a:extLst>
            </p:cNvPr>
            <p:cNvSpPr/>
            <p:nvPr/>
          </p:nvSpPr>
          <p:spPr>
            <a:xfrm>
              <a:off x="7865068" y="1307884"/>
              <a:ext cx="1075609" cy="1298289"/>
            </a:xfrm>
            <a:prstGeom prst="rect">
              <a:avLst/>
            </a:prstGeom>
            <a:noFill/>
            <a:ln w="3175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2B610B27-8EFF-F042-8ECC-F184A61D7065}"/>
                </a:ext>
              </a:extLst>
            </p:cNvPr>
            <p:cNvGrpSpPr/>
            <p:nvPr/>
          </p:nvGrpSpPr>
          <p:grpSpPr>
            <a:xfrm>
              <a:off x="7940630" y="1420846"/>
              <a:ext cx="936368" cy="271290"/>
              <a:chOff x="4970646" y="1906064"/>
              <a:chExt cx="936368" cy="27129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xmlns="" id="{6CB61B50-9CE6-2E42-9F49-05DFAF769F84}"/>
                  </a:ext>
                </a:extLst>
              </p:cNvPr>
              <p:cNvSpPr/>
              <p:nvPr/>
            </p:nvSpPr>
            <p:spPr>
              <a:xfrm>
                <a:off x="4970646" y="1906064"/>
                <a:ext cx="936368" cy="2712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xmlns="" id="{AA50CD73-E971-B247-B011-1A540A5D6F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120564" y="1938884"/>
                <a:ext cx="641428" cy="205649"/>
              </a:xfrm>
              <a:prstGeom prst="rect">
                <a:avLst/>
              </a:prstGeom>
            </p:spPr>
          </p:pic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0F0FB764-2FAF-9F42-8CA3-F3D2889659DB}"/>
                </a:ext>
              </a:extLst>
            </p:cNvPr>
            <p:cNvGrpSpPr/>
            <p:nvPr/>
          </p:nvGrpSpPr>
          <p:grpSpPr>
            <a:xfrm>
              <a:off x="7940632" y="2226171"/>
              <a:ext cx="936368" cy="271290"/>
              <a:chOff x="4970646" y="2334193"/>
              <a:chExt cx="936368" cy="27129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DC42FE26-6A6E-5B45-837B-8A7BECAAB77D}"/>
                  </a:ext>
                </a:extLst>
              </p:cNvPr>
              <p:cNvSpPr/>
              <p:nvPr/>
            </p:nvSpPr>
            <p:spPr>
              <a:xfrm>
                <a:off x="4970646" y="2334193"/>
                <a:ext cx="936368" cy="2712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xmlns="" id="{5BFD1CFF-BF52-DD44-9A99-22084C6267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5667" y="2371320"/>
                <a:ext cx="646325" cy="205649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8730E379-BAA6-5A4D-89D3-042D7C088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01093" y="1889338"/>
              <a:ext cx="215442" cy="141995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xmlns="" id="{F575A230-58FA-324C-8F11-BDF3FCDB9EBD}"/>
                </a:ext>
              </a:extLst>
            </p:cNvPr>
            <p:cNvCxnSpPr>
              <a:cxnSpLocks/>
              <a:stCxn id="12" idx="0"/>
            </p:cNvCxnSpPr>
            <p:nvPr/>
          </p:nvCxnSpPr>
          <p:spPr>
            <a:xfrm flipV="1">
              <a:off x="8408816" y="2059847"/>
              <a:ext cx="0" cy="166324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xmlns="" id="{08F82DEF-9E90-2149-A8D0-BF482906CB01}"/>
                </a:ext>
              </a:extLst>
            </p:cNvPr>
            <p:cNvCxnSpPr>
              <a:cxnSpLocks/>
              <a:endCxn id="9" idx="2"/>
            </p:cNvCxnSpPr>
            <p:nvPr/>
          </p:nvCxnSpPr>
          <p:spPr>
            <a:xfrm flipV="1">
              <a:off x="8408814" y="1692136"/>
              <a:ext cx="0" cy="190102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xmlns="" id="{4E01E86A-6993-D64D-8B9B-A75DEDA1A103}"/>
                </a:ext>
              </a:extLst>
            </p:cNvPr>
            <p:cNvCxnSpPr>
              <a:cxnSpLocks/>
              <a:endCxn id="12" idx="2"/>
            </p:cNvCxnSpPr>
            <p:nvPr/>
          </p:nvCxnSpPr>
          <p:spPr>
            <a:xfrm flipH="1" flipV="1">
              <a:off x="8408816" y="2497461"/>
              <a:ext cx="2" cy="221674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152B4B57-3B6E-7948-B457-E0B56F988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84936" y="2716622"/>
              <a:ext cx="242371" cy="15619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B4A47C17-8415-D847-8B2D-D17BC6986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84936" y="1041241"/>
              <a:ext cx="242371" cy="156195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xmlns="" id="{3D3D0AE7-2E40-7044-A1D6-20F7E562321B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 flipV="1">
              <a:off x="8408814" y="1202776"/>
              <a:ext cx="2448" cy="218070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xmlns="" id="{79911642-22E8-0F4A-AB78-1C52B70E43BE}"/>
                </a:ext>
              </a:extLst>
            </p:cNvPr>
            <p:cNvCxnSpPr>
              <a:cxnSpLocks/>
            </p:cNvCxnSpPr>
            <p:nvPr/>
          </p:nvCxnSpPr>
          <p:spPr>
            <a:xfrm>
              <a:off x="8617457" y="1119339"/>
              <a:ext cx="1012768" cy="1675381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E1E8FEB0-497E-404B-B991-955629606DC5}"/>
                </a:ext>
              </a:extLst>
            </p:cNvPr>
            <p:cNvSpPr/>
            <p:nvPr/>
          </p:nvSpPr>
          <p:spPr>
            <a:xfrm>
              <a:off x="9307400" y="1310009"/>
              <a:ext cx="1075609" cy="1298289"/>
            </a:xfrm>
            <a:prstGeom prst="rect">
              <a:avLst/>
            </a:prstGeom>
            <a:noFill/>
            <a:ln w="3175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xmlns="" id="{0C6FFFD9-748B-CA49-B0E2-E9F6EE665603}"/>
                </a:ext>
              </a:extLst>
            </p:cNvPr>
            <p:cNvSpPr/>
            <p:nvPr/>
          </p:nvSpPr>
          <p:spPr>
            <a:xfrm>
              <a:off x="6403335" y="1310009"/>
              <a:ext cx="1075609" cy="1298289"/>
            </a:xfrm>
            <a:prstGeom prst="rect">
              <a:avLst/>
            </a:prstGeom>
            <a:noFill/>
            <a:ln w="3175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xmlns="" id="{2193985A-30F1-5442-9532-89FB00EC1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39162" y="2723722"/>
              <a:ext cx="403953" cy="156195"/>
            </a:xfrm>
            <a:prstGeom prst="rect">
              <a:avLst/>
            </a:prstGeom>
          </p:spPr>
        </p:pic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xmlns="" id="{8C47417B-BB1E-024F-BA46-133DC2D56479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8527307" y="2793630"/>
              <a:ext cx="1099074" cy="1090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481B9B1-5E2F-3542-908D-15FF11313421}"/>
                </a:ext>
              </a:extLst>
            </p:cNvPr>
            <p:cNvSpPr/>
            <p:nvPr/>
          </p:nvSpPr>
          <p:spPr>
            <a:xfrm>
              <a:off x="6475855" y="1420846"/>
              <a:ext cx="936368" cy="2712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3B40E1C2-2FA1-8148-8B3A-3D87F817F34D}"/>
                </a:ext>
              </a:extLst>
            </p:cNvPr>
            <p:cNvSpPr/>
            <p:nvPr/>
          </p:nvSpPr>
          <p:spPr>
            <a:xfrm>
              <a:off x="6475857" y="2226171"/>
              <a:ext cx="936368" cy="2712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xmlns="" id="{47AD4AFF-A8D8-5A41-BE1C-B57B0B8969C7}"/>
                </a:ext>
              </a:extLst>
            </p:cNvPr>
            <p:cNvCxnSpPr>
              <a:stCxn id="27" idx="0"/>
            </p:cNvCxnSpPr>
            <p:nvPr/>
          </p:nvCxnSpPr>
          <p:spPr>
            <a:xfrm flipV="1">
              <a:off x="6944041" y="2038433"/>
              <a:ext cx="0" cy="187738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xmlns="" id="{D0CB15B9-293D-6F4A-87E7-9A57E36EE96F}"/>
                </a:ext>
              </a:extLst>
            </p:cNvPr>
            <p:cNvCxnSpPr>
              <a:cxnSpLocks/>
              <a:endCxn id="26" idx="2"/>
            </p:cNvCxnSpPr>
            <p:nvPr/>
          </p:nvCxnSpPr>
          <p:spPr>
            <a:xfrm flipV="1">
              <a:off x="6944039" y="1692136"/>
              <a:ext cx="0" cy="190102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xmlns="" id="{7C4AF92D-73B1-474C-A3DB-457EE7E9269F}"/>
                </a:ext>
              </a:extLst>
            </p:cNvPr>
            <p:cNvCxnSpPr>
              <a:cxnSpLocks/>
              <a:endCxn id="27" idx="2"/>
            </p:cNvCxnSpPr>
            <p:nvPr/>
          </p:nvCxnSpPr>
          <p:spPr>
            <a:xfrm flipH="1" flipV="1">
              <a:off x="6944041" y="2497461"/>
              <a:ext cx="2" cy="221674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xmlns="" id="{C4BE4C6B-86E4-3646-A769-D5D99EE15FF6}"/>
                </a:ext>
              </a:extLst>
            </p:cNvPr>
            <p:cNvCxnSpPr>
              <a:cxnSpLocks/>
              <a:stCxn id="26" idx="0"/>
            </p:cNvCxnSpPr>
            <p:nvPr/>
          </p:nvCxnSpPr>
          <p:spPr>
            <a:xfrm flipV="1">
              <a:off x="6944039" y="1202776"/>
              <a:ext cx="2448" cy="218070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xmlns="" id="{7E70E1C5-C2B0-9D45-B343-634FE9307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497479" y="2263298"/>
              <a:ext cx="896042" cy="205649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C94EADA7-0149-EC43-903D-1CB93EDC795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497952" y="1453665"/>
              <a:ext cx="896042" cy="205649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xmlns="" id="{D7CCF3A1-17CD-044B-ACD7-600975638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752720" y="1891851"/>
              <a:ext cx="367230" cy="141995"/>
            </a:xfrm>
            <a:prstGeom prst="rect">
              <a:avLst/>
            </a:prstGeom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15D05BCE-C24A-FC43-8A1D-25533383D27E}"/>
                </a:ext>
              </a:extLst>
            </p:cNvPr>
            <p:cNvSpPr/>
            <p:nvPr/>
          </p:nvSpPr>
          <p:spPr>
            <a:xfrm>
              <a:off x="9373113" y="1424343"/>
              <a:ext cx="936368" cy="2712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xmlns="" id="{051B8842-0536-9448-964F-13D97281D3EC}"/>
                </a:ext>
              </a:extLst>
            </p:cNvPr>
            <p:cNvSpPr/>
            <p:nvPr/>
          </p:nvSpPr>
          <p:spPr>
            <a:xfrm>
              <a:off x="9373115" y="2229668"/>
              <a:ext cx="936368" cy="2712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xmlns="" id="{1A1A6B8A-05C1-6143-A9C4-A94AFE4A0E50}"/>
                </a:ext>
              </a:extLst>
            </p:cNvPr>
            <p:cNvCxnSpPr>
              <a:stCxn id="36" idx="0"/>
            </p:cNvCxnSpPr>
            <p:nvPr/>
          </p:nvCxnSpPr>
          <p:spPr>
            <a:xfrm flipV="1">
              <a:off x="9841299" y="2041930"/>
              <a:ext cx="0" cy="187738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xmlns="" id="{7F1C2BB8-5828-354C-B920-389BD3BF817F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V="1">
              <a:off x="9841297" y="1695633"/>
              <a:ext cx="0" cy="190102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xmlns="" id="{126E5835-2C8F-E147-A279-53F966B91B36}"/>
                </a:ext>
              </a:extLst>
            </p:cNvPr>
            <p:cNvCxnSpPr>
              <a:cxnSpLocks/>
              <a:endCxn id="36" idx="2"/>
            </p:cNvCxnSpPr>
            <p:nvPr/>
          </p:nvCxnSpPr>
          <p:spPr>
            <a:xfrm flipH="1" flipV="1">
              <a:off x="9841299" y="2500958"/>
              <a:ext cx="2" cy="221674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xmlns="" id="{B6D093D0-21FE-F84A-8AA7-ACE1514AF57E}"/>
                </a:ext>
              </a:extLst>
            </p:cNvPr>
            <p:cNvCxnSpPr>
              <a:cxnSpLocks/>
              <a:stCxn id="35" idx="0"/>
            </p:cNvCxnSpPr>
            <p:nvPr/>
          </p:nvCxnSpPr>
          <p:spPr>
            <a:xfrm flipV="1">
              <a:off x="9841297" y="1206273"/>
              <a:ext cx="2448" cy="218070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xmlns="" id="{1FA59D5D-1469-104D-A76D-5A2DC426B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390814" y="1458164"/>
              <a:ext cx="896042" cy="205649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xmlns="" id="{5FF0DF50-8DC8-7D42-8033-2BF1FC0CD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9664033" y="1889338"/>
              <a:ext cx="367230" cy="141995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xmlns="" id="{DD2537F4-2A47-064D-8F64-EF852A823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390816" y="2267558"/>
              <a:ext cx="896042" cy="205649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xmlns="" id="{627E6F45-A270-4B4B-9C7D-FE67B4149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645672" y="1054406"/>
              <a:ext cx="403953" cy="156195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xmlns="" id="{4BB6F732-BE60-5B42-989A-8C3D72183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744880" y="1041240"/>
              <a:ext cx="403953" cy="156195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xmlns="" id="{7D456D86-48AA-E148-87EF-FAA3D1C6D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644603" y="2728197"/>
              <a:ext cx="403953" cy="156195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xmlns="" id="{AF837A72-13EC-494F-BA4E-557ACA972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8798848" y="2811093"/>
              <a:ext cx="574214" cy="129086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xmlns="" id="{FF7EB367-85BC-D54C-BCD0-7AD0A2507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7235459" y="2813137"/>
              <a:ext cx="850194" cy="129086"/>
            </a:xfrm>
            <a:prstGeom prst="rect">
              <a:avLst/>
            </a:prstGeom>
          </p:spPr>
        </p:pic>
        <p:cxnSp>
          <p:nvCxnSpPr>
            <p:cNvPr id="49" name="Elbow Connector 48">
              <a:extLst>
                <a:ext uri="{FF2B5EF4-FFF2-40B4-BE49-F238E27FC236}">
                  <a16:creationId xmlns:a16="http://schemas.microsoft.com/office/drawing/2014/main" xmlns="" id="{975EBC78-DCE6-DF41-AA68-20029B0CF137}"/>
                </a:ext>
              </a:extLst>
            </p:cNvPr>
            <p:cNvCxnSpPr>
              <a:cxnSpLocks/>
            </p:cNvCxnSpPr>
            <p:nvPr/>
          </p:nvCxnSpPr>
          <p:spPr>
            <a:xfrm>
              <a:off x="7175520" y="1110758"/>
              <a:ext cx="1012768" cy="1675381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xmlns="" id="{0F3C975F-9155-0845-A9CA-9268BE4B8521}"/>
                </a:ext>
              </a:extLst>
            </p:cNvPr>
            <p:cNvCxnSpPr>
              <a:cxnSpLocks/>
            </p:cNvCxnSpPr>
            <p:nvPr/>
          </p:nvCxnSpPr>
          <p:spPr>
            <a:xfrm>
              <a:off x="7194062" y="2785049"/>
              <a:ext cx="990382" cy="0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none" w="med" len="med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F3743CFF-2920-9148-89F0-2B489415192D}"/>
              </a:ext>
            </a:extLst>
          </p:cNvPr>
          <p:cNvSpPr txBox="1"/>
          <p:nvPr/>
        </p:nvSpPr>
        <p:spPr>
          <a:xfrm>
            <a:off x="7082165" y="3705145"/>
            <a:ext cx="1664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The CMRL architecture</a:t>
            </a:r>
          </a:p>
        </p:txBody>
      </p:sp>
    </p:spTree>
    <p:extLst>
      <p:ext uri="{BB962C8B-B14F-4D97-AF65-F5344CB8AC3E}">
        <p14:creationId xmlns:p14="http://schemas.microsoft.com/office/powerpoint/2010/main" val="1284154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Collaborative Quantization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 trainable quantization scheme for LPC </a:t>
            </a:r>
            <a:r>
              <a:rPr lang="en-US" dirty="0" smtClean="0"/>
              <a:t>coefficients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1178" y="1071610"/>
            <a:ext cx="10410444" cy="4514054"/>
          </a:xfrm>
        </p:spPr>
        <p:txBody>
          <a:bodyPr/>
          <a:lstStyle/>
          <a:p>
            <a:r>
              <a:rPr lang="en-US" dirty="0"/>
              <a:t>the criterion used for the </a:t>
            </a:r>
            <a:r>
              <a:rPr lang="en-US" dirty="0" smtClean="0"/>
              <a:t>computation and quantization </a:t>
            </a:r>
            <a:r>
              <a:rPr lang="en-US" dirty="0"/>
              <a:t>of the LPC parameters is minimization of the residual signal energy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C. I. Byrnes, P. </a:t>
            </a:r>
            <a:r>
              <a:rPr lang="en-US" dirty="0" err="1"/>
              <a:t>Enqvist</a:t>
            </a:r>
            <a:r>
              <a:rPr lang="en-US" dirty="0"/>
              <a:t>, A. </a:t>
            </a:r>
            <a:r>
              <a:rPr lang="en-US" dirty="0" smtClean="0"/>
              <a:t>Lindquist, </a:t>
            </a:r>
            <a:r>
              <a:rPr lang="en-US" dirty="0" err="1" smtClean="0"/>
              <a:t>Identifiability</a:t>
            </a:r>
            <a:r>
              <a:rPr lang="en-US" dirty="0" smtClean="0"/>
              <a:t> </a:t>
            </a:r>
            <a:r>
              <a:rPr lang="en-US" dirty="0"/>
              <a:t>And Well-</a:t>
            </a:r>
            <a:r>
              <a:rPr lang="en-US" dirty="0" err="1"/>
              <a:t>Posedness</a:t>
            </a:r>
            <a:r>
              <a:rPr lang="en-US" dirty="0"/>
              <a:t> Of Shaping-Filter Parameterizations: A Global Analysis Approach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631621" y="2198093"/>
            <a:ext cx="5245031" cy="3276697"/>
            <a:chOff x="631621" y="1634288"/>
            <a:chExt cx="5245031" cy="3276697"/>
          </a:xfrm>
        </p:grpSpPr>
        <p:grpSp>
          <p:nvGrpSpPr>
            <p:cNvPr id="35" name="Group 34"/>
            <p:cNvGrpSpPr/>
            <p:nvPr/>
          </p:nvGrpSpPr>
          <p:grpSpPr>
            <a:xfrm>
              <a:off x="774721" y="2577072"/>
              <a:ext cx="4749314" cy="2333913"/>
              <a:chOff x="5127457" y="2354766"/>
              <a:chExt cx="4749314" cy="2333913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5127457" y="2354766"/>
                <a:ext cx="4736367" cy="2287747"/>
                <a:chOff x="4381827" y="1537413"/>
                <a:chExt cx="4736367" cy="2287747"/>
              </a:xfrm>
            </p:grpSpPr>
            <p:pic>
              <p:nvPicPr>
                <p:cNvPr id="9" name="Picture 8" descr="lpc_quan_code.pdf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4927" y="2870512"/>
                  <a:ext cx="1101745" cy="941944"/>
                </a:xfrm>
                <a:prstGeom prst="rect">
                  <a:avLst/>
                </a:prstGeom>
              </p:spPr>
            </p:pic>
            <p:sp>
              <p:nvSpPr>
                <p:cNvPr id="10" name="TextBox 9"/>
                <p:cNvSpPr txBox="1"/>
                <p:nvPr/>
              </p:nvSpPr>
              <p:spPr>
                <a:xfrm>
                  <a:off x="4381827" y="1759712"/>
                  <a:ext cx="3498104" cy="2065448"/>
                </a:xfrm>
                <a:prstGeom prst="rect">
                  <a:avLst/>
                </a:prstGeom>
                <a:noFill/>
                <a:ln w="19050" cmpd="sng">
                  <a:solidFill>
                    <a:schemeClr val="tx1"/>
                  </a:solidFill>
                  <a:prstDash val="sysDash"/>
                </a:ln>
              </p:spPr>
              <p:txBody>
                <a:bodyPr wrap="square" rtlCol="0">
                  <a:noAutofit/>
                </a:bodyPr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4533900" y="1913241"/>
                  <a:ext cx="1397001" cy="276999"/>
                </a:xfrm>
                <a:prstGeom prst="rect">
                  <a:avLst/>
                </a:prstGeom>
                <a:noFill/>
                <a:ln>
                  <a:solidFill>
                    <a:srgbClr val="00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/>
                    <a:t>High-pass filter</a:t>
                  </a:r>
                </a:p>
              </p:txBody>
            </p:sp>
            <p:cxnSp>
              <p:nvCxnSpPr>
                <p:cNvPr id="13" name="Straight Connector 12"/>
                <p:cNvCxnSpPr>
                  <a:stCxn id="12" idx="2"/>
                </p:cNvCxnSpPr>
                <p:nvPr/>
              </p:nvCxnSpPr>
              <p:spPr>
                <a:xfrm>
                  <a:off x="5232401" y="2190240"/>
                  <a:ext cx="0" cy="248160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" name="TextBox 14"/>
                <p:cNvSpPr txBox="1"/>
                <p:nvPr/>
              </p:nvSpPr>
              <p:spPr>
                <a:xfrm>
                  <a:off x="4533900" y="2437438"/>
                  <a:ext cx="1397001" cy="461665"/>
                </a:xfrm>
                <a:prstGeom prst="rect">
                  <a:avLst/>
                </a:prstGeom>
                <a:noFill/>
                <a:ln>
                  <a:solidFill>
                    <a:srgbClr val="00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/>
                    <a:t>Pre-emphasis filter</a:t>
                  </a:r>
                </a:p>
              </p:txBody>
            </p:sp>
            <p:cxnSp>
              <p:nvCxnSpPr>
                <p:cNvPr id="16" name="Straight Connector 15"/>
                <p:cNvCxnSpPr>
                  <a:stCxn id="15" idx="2"/>
                  <a:endCxn id="17" idx="0"/>
                </p:cNvCxnSpPr>
                <p:nvPr/>
              </p:nvCxnSpPr>
              <p:spPr>
                <a:xfrm>
                  <a:off x="5232401" y="2899103"/>
                  <a:ext cx="0" cy="264815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/>
                <p:cNvSpPr txBox="1"/>
                <p:nvPr/>
              </p:nvSpPr>
              <p:spPr>
                <a:xfrm>
                  <a:off x="4533900" y="3163918"/>
                  <a:ext cx="1397001" cy="461665"/>
                </a:xfrm>
                <a:prstGeom prst="rect">
                  <a:avLst/>
                </a:prstGeom>
                <a:noFill/>
                <a:ln>
                  <a:solidFill>
                    <a:srgbClr val="00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/>
                    <a:t>Calculate LPC coefficients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6337299" y="2531898"/>
                  <a:ext cx="1397001" cy="1200329"/>
                </a:xfrm>
                <a:prstGeom prst="rect">
                  <a:avLst/>
                </a:prstGeom>
                <a:noFill/>
                <a:ln w="12700" cmpd="sng">
                  <a:solidFill>
                    <a:srgbClr val="FF66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/>
                    <a:t>LPC coefficients quantization</a:t>
                  </a:r>
                </a:p>
                <a:p>
                  <a:pPr algn="ctr"/>
                  <a:endParaRPr lang="en-US" sz="1200" dirty="0"/>
                </a:p>
                <a:p>
                  <a:pPr algn="ctr"/>
                  <a:endParaRPr lang="en-US" sz="1200" dirty="0"/>
                </a:p>
                <a:p>
                  <a:pPr algn="ctr"/>
                  <a:endParaRPr lang="en-US" sz="1200" dirty="0"/>
                </a:p>
                <a:p>
                  <a:pPr algn="ctr"/>
                  <a:endParaRPr lang="en-US" sz="1200" dirty="0"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7035800" y="1537413"/>
                  <a:ext cx="0" cy="301392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/>
                <p:cNvSpPr txBox="1"/>
                <p:nvPr/>
              </p:nvSpPr>
              <p:spPr>
                <a:xfrm>
                  <a:off x="6337300" y="1848000"/>
                  <a:ext cx="1397001" cy="461665"/>
                </a:xfrm>
                <a:prstGeom prst="rect">
                  <a:avLst/>
                </a:prstGeom>
                <a:noFill/>
                <a:ln>
                  <a:solidFill>
                    <a:srgbClr val="00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/>
                    <a:t>Calculate LPC residuals</a:t>
                  </a:r>
                </a:p>
              </p:txBody>
            </p: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7734299" y="2833777"/>
                  <a:ext cx="457201" cy="0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>
                  <a:stCxn id="17" idx="3"/>
                </p:cNvCxnSpPr>
                <p:nvPr/>
              </p:nvCxnSpPr>
              <p:spPr>
                <a:xfrm>
                  <a:off x="5930901" y="3394751"/>
                  <a:ext cx="406399" cy="0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/>
                <p:cNvCxnSpPr>
                  <a:stCxn id="18" idx="0"/>
                  <a:endCxn id="20" idx="2"/>
                </p:cNvCxnSpPr>
                <p:nvPr/>
              </p:nvCxnSpPr>
              <p:spPr>
                <a:xfrm flipV="1">
                  <a:off x="7035800" y="2309665"/>
                  <a:ext cx="1" cy="222233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/>
                <p:cNvCxnSpPr/>
                <p:nvPr/>
              </p:nvCxnSpPr>
              <p:spPr>
                <a:xfrm>
                  <a:off x="5232401" y="1586669"/>
                  <a:ext cx="0" cy="326572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Rectangle 25"/>
                <p:cNvSpPr/>
                <p:nvPr/>
              </p:nvSpPr>
              <p:spPr>
                <a:xfrm>
                  <a:off x="8098363" y="2602944"/>
                  <a:ext cx="1019831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200" dirty="0"/>
                    <a:t>Coded LPC </a:t>
                  </a:r>
                </a:p>
                <a:p>
                  <a:pPr algn="ctr"/>
                  <a:r>
                    <a:rPr lang="en-US" sz="1200" dirty="0"/>
                    <a:t>Coefficients</a:t>
                  </a:r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 flipV="1">
                  <a:off x="5232401" y="3029103"/>
                  <a:ext cx="863599" cy="1928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6096000" y="2076568"/>
                  <a:ext cx="0" cy="954499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>
                  <a:endCxn id="20" idx="1"/>
                </p:cNvCxnSpPr>
                <p:nvPr/>
              </p:nvCxnSpPr>
              <p:spPr>
                <a:xfrm flipV="1">
                  <a:off x="6096000" y="2078833"/>
                  <a:ext cx="241300" cy="1968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7734301" y="3536511"/>
                  <a:ext cx="457199" cy="0"/>
                </a:xfrm>
                <a:prstGeom prst="line">
                  <a:avLst/>
                </a:prstGeom>
                <a:ln w="12700" cmpd="sng">
                  <a:solidFill>
                    <a:srgbClr val="000000"/>
                  </a:solidFill>
                  <a:headEnd type="none"/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xmlns="" id="{58C7500E-33E4-BD4C-B0FD-2E879602B0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29451" y="4257085"/>
                <a:ext cx="444467" cy="193558"/>
              </a:xfrm>
              <a:prstGeom prst="rect">
                <a:avLst/>
              </a:prstGeom>
            </p:spPr>
          </p:pic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5E3A7FE7-3678-EA40-AC83-F287430C258F}"/>
                  </a:ext>
                </a:extLst>
              </p:cNvPr>
              <p:cNvSpPr/>
              <p:nvPr/>
            </p:nvSpPr>
            <p:spPr>
              <a:xfrm>
                <a:off x="8670992" y="4411680"/>
                <a:ext cx="1205779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200" dirty="0"/>
                  <a:t>(regularization)</a:t>
                </a:r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631621" y="1634288"/>
              <a:ext cx="5245031" cy="942784"/>
              <a:chOff x="3657669" y="4702638"/>
              <a:chExt cx="5245031" cy="942784"/>
            </a:xfrm>
          </p:grpSpPr>
          <p:pic>
            <p:nvPicPr>
              <p:cNvPr id="37" name="Picture 36" descr="res_pcm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61985" y="4900189"/>
                <a:ext cx="4940715" cy="745233"/>
              </a:xfrm>
              <a:prstGeom prst="rect">
                <a:avLst/>
              </a:prstGeom>
            </p:spPr>
          </p:pic>
          <p:pic>
            <p:nvPicPr>
              <p:cNvPr id="38" name="Picture 37" descr="raw_pcm.pdf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007" t="8498" r="9057"/>
              <a:stretch/>
            </p:blipFill>
            <p:spPr>
              <a:xfrm>
                <a:off x="3683073" y="4924937"/>
                <a:ext cx="1918359" cy="720485"/>
              </a:xfrm>
              <a:prstGeom prst="rect">
                <a:avLst/>
              </a:prstGeom>
            </p:spPr>
          </p:pic>
          <p:sp>
            <p:nvSpPr>
              <p:cNvPr id="39" name="TextBox 38"/>
              <p:cNvSpPr txBox="1"/>
              <p:nvPr/>
            </p:nvSpPr>
            <p:spPr>
              <a:xfrm>
                <a:off x="3657669" y="4702645"/>
                <a:ext cx="1837268" cy="307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Raw waveform</a:t>
                </a:r>
                <a:endParaRPr lang="en-US" sz="1400" dirty="0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5597118" y="4702638"/>
                <a:ext cx="171133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400" dirty="0"/>
                  <a:t>Residual </a:t>
                </a:r>
                <a:r>
                  <a:rPr lang="en-US" sz="1400" dirty="0" smtClean="0"/>
                  <a:t>waveform</a:t>
                </a:r>
                <a:endParaRPr lang="en-US" sz="1400" dirty="0"/>
              </a:p>
            </p:txBody>
          </p:sp>
        </p:grpSp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xmlns="" id="{1CBC83A3-41FE-014A-8C1F-613D307B18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6652" y="2395644"/>
            <a:ext cx="4016648" cy="301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83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E356A4-4336-F542-8D32-C11A9ECF0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Cross-Module Residual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25FDC9B-556D-6F4F-8348-6E05FE0364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Audio demo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E3B79F4-4551-C44A-8D98-E6DA51770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fasw</a:t>
            </a:r>
            <a:r>
              <a:rPr lang="en-US" dirty="0"/>
              <a:t>/sa1.wav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7B0E23A-8E66-9E40-B0FC-49AEAEA65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32B146D1-721D-F948-B91F-3878B31555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ICASSP </a:t>
            </a:r>
            <a:r>
              <a:rPr lang="en-US" dirty="0" smtClean="0"/>
              <a:t>2020; http</a:t>
            </a:r>
            <a:r>
              <a:rPr lang="en-US" dirty="0"/>
              <a:t>://</a:t>
            </a:r>
            <a:r>
              <a:rPr lang="en-US" dirty="0" err="1"/>
              <a:t>www.kaizhen.us</a:t>
            </a:r>
            <a:r>
              <a:rPr lang="en-US" dirty="0"/>
              <a:t>/</a:t>
            </a:r>
            <a:r>
              <a:rPr lang="en-US" dirty="0" err="1"/>
              <a:t>speechcoding.html</a:t>
            </a: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2B417211-9EB2-3A4D-839A-F42E620EBEA0}"/>
              </a:ext>
            </a:extLst>
          </p:cNvPr>
          <p:cNvGraphicFramePr>
            <a:graphicFrameLocks noGrp="1"/>
          </p:cNvGraphicFramePr>
          <p:nvPr/>
        </p:nvGraphicFramePr>
        <p:xfrm>
          <a:off x="281178" y="1060848"/>
          <a:ext cx="10409676" cy="4514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4946">
                  <a:extLst>
                    <a:ext uri="{9D8B030D-6E8A-4147-A177-3AD203B41FA5}">
                      <a16:colId xmlns:a16="http://schemas.microsoft.com/office/drawing/2014/main" xmlns="" val="2842601309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2370054922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3326104358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2815697874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1910258929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2403712701"/>
                    </a:ext>
                  </a:extLst>
                </a:gridCol>
              </a:tblGrid>
              <a:tr h="684084">
                <a:tc>
                  <a:txBody>
                    <a:bodyPr/>
                    <a:lstStyle/>
                    <a:p>
                      <a:r>
                        <a:rPr lang="en-US" sz="1600" dirty="0"/>
                        <a:t>Bitrate (kbps)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Reference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AMR-WB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OPUS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LPC+CMRL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LPC+CMLR</a:t>
                      </a:r>
                      <a:br>
                        <a:rPr lang="en-US" sz="1600" dirty="0"/>
                      </a:br>
                      <a:r>
                        <a:rPr lang="en-US" sz="1600" dirty="0"/>
                        <a:t>+CQ</a:t>
                      </a:r>
                    </a:p>
                  </a:txBody>
                  <a:tcPr marL="109728" marR="109728" marT="45342" marB="45342" anchor="ctr"/>
                </a:tc>
                <a:extLst>
                  <a:ext uri="{0D108BD9-81ED-4DB2-BD59-A6C34878D82A}">
                    <a16:rowId xmlns:a16="http://schemas.microsoft.com/office/drawing/2014/main" xmlns="" val="1241183308"/>
                  </a:ext>
                </a:extLst>
              </a:tr>
              <a:tr h="957492"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~9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extLst>
                  <a:ext uri="{0D108BD9-81ED-4DB2-BD59-A6C34878D82A}">
                    <a16:rowId xmlns:a16="http://schemas.microsoft.com/office/drawing/2014/main" xmlns="" val="3885158327"/>
                  </a:ext>
                </a:extLst>
              </a:tr>
              <a:tr h="957492"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~9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extLst>
                  <a:ext uri="{0D108BD9-81ED-4DB2-BD59-A6C34878D82A}">
                    <a16:rowId xmlns:a16="http://schemas.microsoft.com/office/drawing/2014/main" xmlns="" val="3391658106"/>
                  </a:ext>
                </a:extLst>
              </a:tr>
              <a:tr h="957492"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~24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extLst>
                  <a:ext uri="{0D108BD9-81ED-4DB2-BD59-A6C34878D82A}">
                    <a16:rowId xmlns:a16="http://schemas.microsoft.com/office/drawing/2014/main" xmlns="" val="4045018517"/>
                  </a:ext>
                </a:extLst>
              </a:tr>
              <a:tr h="957492"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~24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extLst>
                  <a:ext uri="{0D108BD9-81ED-4DB2-BD59-A6C34878D82A}">
                    <a16:rowId xmlns:a16="http://schemas.microsoft.com/office/drawing/2014/main" xmlns="" val="4252993001"/>
                  </a:ext>
                </a:extLst>
              </a:tr>
            </a:tbl>
          </a:graphicData>
        </a:graphic>
      </p:graphicFrame>
      <p:pic>
        <p:nvPicPr>
          <p:cNvPr id="49" name="Online Media 48" descr="DR7-MRJM4-SI859">
            <a:hlinkClick r:id="" action="ppaction://media"/>
            <a:extLst>
              <a:ext uri="{FF2B5EF4-FFF2-40B4-BE49-F238E27FC236}">
                <a16:creationId xmlns:a16="http://schemas.microsoft.com/office/drawing/2014/main" xmlns="" id="{1A5707B9-07E6-F941-ADF8-EEF6933BC0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2595841" y="4799596"/>
            <a:ext cx="610668" cy="610668"/>
          </a:xfrm>
          <a:prstGeom prst="rect">
            <a:avLst/>
          </a:prstGeom>
        </p:spPr>
      </p:pic>
      <p:pic>
        <p:nvPicPr>
          <p:cNvPr id="50" name="Online Media 49" descr="DR7-MRJM4-SI859-2">
            <a:hlinkClick r:id="" action="ppaction://media"/>
            <a:extLst>
              <a:ext uri="{FF2B5EF4-FFF2-40B4-BE49-F238E27FC236}">
                <a16:creationId xmlns:a16="http://schemas.microsoft.com/office/drawing/2014/main" xmlns="" id="{577A1804-B0D2-2F40-9B68-CEB5DDDEEA8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4307645" y="4799596"/>
            <a:ext cx="610668" cy="610668"/>
          </a:xfrm>
          <a:prstGeom prst="rect">
            <a:avLst/>
          </a:prstGeom>
        </p:spPr>
      </p:pic>
      <p:pic>
        <p:nvPicPr>
          <p:cNvPr id="51" name="Online Media 50" descr="DR7-MRJM4-SI859-3">
            <a:hlinkClick r:id="" action="ppaction://media"/>
            <a:extLst>
              <a:ext uri="{FF2B5EF4-FFF2-40B4-BE49-F238E27FC236}">
                <a16:creationId xmlns:a16="http://schemas.microsoft.com/office/drawing/2014/main" xmlns="" id="{FAF5893A-1977-944D-96B2-693DF380916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6019449" y="4799596"/>
            <a:ext cx="610668" cy="610668"/>
          </a:xfrm>
          <a:prstGeom prst="rect">
            <a:avLst/>
          </a:prstGeom>
        </p:spPr>
      </p:pic>
      <p:pic>
        <p:nvPicPr>
          <p:cNvPr id="52" name="Online Media 51" descr="DR7-MRJM4-SI859-4">
            <a:hlinkClick r:id="" action="ppaction://media"/>
            <a:extLst>
              <a:ext uri="{FF2B5EF4-FFF2-40B4-BE49-F238E27FC236}">
                <a16:creationId xmlns:a16="http://schemas.microsoft.com/office/drawing/2014/main" xmlns="" id="{305EDF93-47A4-BA47-B86A-8F5728495A3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7731253" y="4799596"/>
            <a:ext cx="610668" cy="610668"/>
          </a:xfrm>
          <a:prstGeom prst="rect">
            <a:avLst/>
          </a:prstGeom>
        </p:spPr>
      </p:pic>
      <p:pic>
        <p:nvPicPr>
          <p:cNvPr id="53" name="Online Media 52" descr="DR7-MRJM4-SI859-5">
            <a:hlinkClick r:id="" action="ppaction://media"/>
            <a:extLst>
              <a:ext uri="{FF2B5EF4-FFF2-40B4-BE49-F238E27FC236}">
                <a16:creationId xmlns:a16="http://schemas.microsoft.com/office/drawing/2014/main" xmlns="" id="{0E07047D-A008-DE44-88E3-834F4D423F0F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9443056" y="4799596"/>
            <a:ext cx="610668" cy="610668"/>
          </a:xfrm>
          <a:prstGeom prst="rect">
            <a:avLst/>
          </a:prstGeom>
        </p:spPr>
      </p:pic>
      <p:pic>
        <p:nvPicPr>
          <p:cNvPr id="54" name="Online Media 53" descr="DR7-FTLH0-SA2">
            <a:hlinkClick r:id="" action="ppaction://media"/>
            <a:extLst>
              <a:ext uri="{FF2B5EF4-FFF2-40B4-BE49-F238E27FC236}">
                <a16:creationId xmlns:a16="http://schemas.microsoft.com/office/drawing/2014/main" xmlns="" id="{6B2A4EF1-0398-3342-AA6B-EB8086667356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2595841" y="3835247"/>
            <a:ext cx="610668" cy="610668"/>
          </a:xfrm>
          <a:prstGeom prst="rect">
            <a:avLst/>
          </a:prstGeom>
        </p:spPr>
      </p:pic>
      <p:pic>
        <p:nvPicPr>
          <p:cNvPr id="55" name="Online Media 54" descr="DR7-FTLH0-SA2-2">
            <a:hlinkClick r:id="" action="ppaction://media"/>
            <a:extLst>
              <a:ext uri="{FF2B5EF4-FFF2-40B4-BE49-F238E27FC236}">
                <a16:creationId xmlns:a16="http://schemas.microsoft.com/office/drawing/2014/main" xmlns="" id="{A35FAEA8-20C8-8746-AAB3-59B1EFF85834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4307645" y="3835247"/>
            <a:ext cx="610668" cy="610668"/>
          </a:xfrm>
          <a:prstGeom prst="rect">
            <a:avLst/>
          </a:prstGeom>
        </p:spPr>
      </p:pic>
      <p:pic>
        <p:nvPicPr>
          <p:cNvPr id="56" name="Online Media 55" descr="DR7-FTLH0-SA2-3">
            <a:hlinkClick r:id="" action="ppaction://media"/>
            <a:extLst>
              <a:ext uri="{FF2B5EF4-FFF2-40B4-BE49-F238E27FC236}">
                <a16:creationId xmlns:a16="http://schemas.microsoft.com/office/drawing/2014/main" xmlns="" id="{CA8EB551-E731-C649-B144-622E54FD3E94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6019449" y="3835247"/>
            <a:ext cx="610668" cy="610668"/>
          </a:xfrm>
          <a:prstGeom prst="rect">
            <a:avLst/>
          </a:prstGeom>
        </p:spPr>
      </p:pic>
      <p:pic>
        <p:nvPicPr>
          <p:cNvPr id="57" name="Online Media 56" descr="DR7-FTLH0-SA2-4">
            <a:hlinkClick r:id="" action="ppaction://media"/>
            <a:extLst>
              <a:ext uri="{FF2B5EF4-FFF2-40B4-BE49-F238E27FC236}">
                <a16:creationId xmlns:a16="http://schemas.microsoft.com/office/drawing/2014/main" xmlns="" id="{B2D83161-1282-CC43-B60D-E16104896CA7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7731253" y="3835247"/>
            <a:ext cx="610668" cy="610668"/>
          </a:xfrm>
          <a:prstGeom prst="rect">
            <a:avLst/>
          </a:prstGeom>
        </p:spPr>
      </p:pic>
      <p:pic>
        <p:nvPicPr>
          <p:cNvPr id="58" name="Online Media 57" descr="DR7-FTLH0-SA2-5">
            <a:hlinkClick r:id="" action="ppaction://media"/>
            <a:extLst>
              <a:ext uri="{FF2B5EF4-FFF2-40B4-BE49-F238E27FC236}">
                <a16:creationId xmlns:a16="http://schemas.microsoft.com/office/drawing/2014/main" xmlns="" id="{5ECBCEEB-079F-2045-A114-62F93893A204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9443056" y="3835247"/>
            <a:ext cx="610668" cy="610668"/>
          </a:xfrm>
          <a:prstGeom prst="rect">
            <a:avLst/>
          </a:prstGeom>
        </p:spPr>
      </p:pic>
      <p:pic>
        <p:nvPicPr>
          <p:cNvPr id="59" name="Online Media 58" descr="DR5-MRWS1-SX410">
            <a:hlinkClick r:id="" action="ppaction://media"/>
            <a:extLst>
              <a:ext uri="{FF2B5EF4-FFF2-40B4-BE49-F238E27FC236}">
                <a16:creationId xmlns:a16="http://schemas.microsoft.com/office/drawing/2014/main" xmlns="" id="{8E433919-9176-5846-9662-7BC41253B59D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2595841" y="2870899"/>
            <a:ext cx="610668" cy="610668"/>
          </a:xfrm>
          <a:prstGeom prst="rect">
            <a:avLst/>
          </a:prstGeom>
        </p:spPr>
      </p:pic>
      <p:pic>
        <p:nvPicPr>
          <p:cNvPr id="60" name="Online Media 59" descr="DR5-MRWS1-SX410-2">
            <a:hlinkClick r:id="" action="ppaction://media"/>
            <a:extLst>
              <a:ext uri="{FF2B5EF4-FFF2-40B4-BE49-F238E27FC236}">
                <a16:creationId xmlns:a16="http://schemas.microsoft.com/office/drawing/2014/main" xmlns="" id="{B889BA53-DE1E-D044-BC98-95CEC978F6E6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4307645" y="2870899"/>
            <a:ext cx="610668" cy="610668"/>
          </a:xfrm>
          <a:prstGeom prst="rect">
            <a:avLst/>
          </a:prstGeom>
        </p:spPr>
      </p:pic>
      <p:pic>
        <p:nvPicPr>
          <p:cNvPr id="61" name="Online Media 60" descr="DR5-MRWS1-SX410-3">
            <a:hlinkClick r:id="" action="ppaction://media"/>
            <a:extLst>
              <a:ext uri="{FF2B5EF4-FFF2-40B4-BE49-F238E27FC236}">
                <a16:creationId xmlns:a16="http://schemas.microsoft.com/office/drawing/2014/main" xmlns="" id="{3B165652-5D09-9E4A-ABB4-9C0320C56BDA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6019449" y="2870899"/>
            <a:ext cx="610668" cy="610668"/>
          </a:xfrm>
          <a:prstGeom prst="rect">
            <a:avLst/>
          </a:prstGeom>
        </p:spPr>
      </p:pic>
      <p:pic>
        <p:nvPicPr>
          <p:cNvPr id="62" name="Online Media 61" descr="DR5-MRWS1-SX410-4">
            <a:hlinkClick r:id="" action="ppaction://media"/>
            <a:extLst>
              <a:ext uri="{FF2B5EF4-FFF2-40B4-BE49-F238E27FC236}">
                <a16:creationId xmlns:a16="http://schemas.microsoft.com/office/drawing/2014/main" xmlns="" id="{2182A820-3ECC-9C41-BA47-BF76E216ABFD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7731253" y="2870899"/>
            <a:ext cx="610668" cy="610668"/>
          </a:xfrm>
          <a:prstGeom prst="rect">
            <a:avLst/>
          </a:prstGeom>
        </p:spPr>
      </p:pic>
      <p:pic>
        <p:nvPicPr>
          <p:cNvPr id="63" name="Online Media 62" descr="DR5-MRWS1-SX410-5">
            <a:hlinkClick r:id="" action="ppaction://media"/>
            <a:extLst>
              <a:ext uri="{FF2B5EF4-FFF2-40B4-BE49-F238E27FC236}">
                <a16:creationId xmlns:a16="http://schemas.microsoft.com/office/drawing/2014/main" xmlns="" id="{37F33042-1F12-8A41-82E1-8D04E13FB1EC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9443056" y="2870899"/>
            <a:ext cx="610668" cy="610668"/>
          </a:xfrm>
          <a:prstGeom prst="rect">
            <a:avLst/>
          </a:prstGeom>
        </p:spPr>
      </p:pic>
      <p:pic>
        <p:nvPicPr>
          <p:cNvPr id="64" name="Online Media 63" descr="DR2-FJWB0-SX95">
            <a:hlinkClick r:id="" action="ppaction://media"/>
            <a:extLst>
              <a:ext uri="{FF2B5EF4-FFF2-40B4-BE49-F238E27FC236}">
                <a16:creationId xmlns:a16="http://schemas.microsoft.com/office/drawing/2014/main" xmlns="" id="{67718E79-B2EC-BD42-98A5-388B406E99CE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2595841" y="1906551"/>
            <a:ext cx="610668" cy="610668"/>
          </a:xfrm>
          <a:prstGeom prst="rect">
            <a:avLst/>
          </a:prstGeom>
        </p:spPr>
      </p:pic>
      <p:pic>
        <p:nvPicPr>
          <p:cNvPr id="65" name="Online Media 64" descr="DR2-FJWB0-SX95-2">
            <a:hlinkClick r:id="" action="ppaction://media"/>
            <a:extLst>
              <a:ext uri="{FF2B5EF4-FFF2-40B4-BE49-F238E27FC236}">
                <a16:creationId xmlns:a16="http://schemas.microsoft.com/office/drawing/2014/main" xmlns="" id="{C7C08771-866C-6744-B746-3B167F562915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4307645" y="1906551"/>
            <a:ext cx="610668" cy="610668"/>
          </a:xfrm>
          <a:prstGeom prst="rect">
            <a:avLst/>
          </a:prstGeom>
        </p:spPr>
      </p:pic>
      <p:pic>
        <p:nvPicPr>
          <p:cNvPr id="66" name="Online Media 65" descr="DR2-FJWB0-SX95-3">
            <a:hlinkClick r:id="" action="ppaction://media"/>
            <a:extLst>
              <a:ext uri="{FF2B5EF4-FFF2-40B4-BE49-F238E27FC236}">
                <a16:creationId xmlns:a16="http://schemas.microsoft.com/office/drawing/2014/main" xmlns="" id="{0152D1F3-5DC4-AF4A-926C-1A1E8C97BC3B}"/>
              </a:ext>
            </a:extLst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6019449" y="1906551"/>
            <a:ext cx="610668" cy="610668"/>
          </a:xfrm>
          <a:prstGeom prst="rect">
            <a:avLst/>
          </a:prstGeom>
        </p:spPr>
      </p:pic>
      <p:pic>
        <p:nvPicPr>
          <p:cNvPr id="67" name="Online Media 66" descr="DR2-FJWB0-SX95-4">
            <a:hlinkClick r:id="" action="ppaction://media"/>
            <a:extLst>
              <a:ext uri="{FF2B5EF4-FFF2-40B4-BE49-F238E27FC236}">
                <a16:creationId xmlns:a16="http://schemas.microsoft.com/office/drawing/2014/main" xmlns="" id="{C67ABF27-0A0B-5442-8DFF-5D82A9E5E240}"/>
              </a:ext>
            </a:extLst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7731253" y="1906551"/>
            <a:ext cx="610668" cy="610668"/>
          </a:xfrm>
          <a:prstGeom prst="rect">
            <a:avLst/>
          </a:prstGeom>
        </p:spPr>
      </p:pic>
      <p:pic>
        <p:nvPicPr>
          <p:cNvPr id="68" name="Online Media 67" descr="DR2-FJWB0-SX95-5">
            <a:hlinkClick r:id="" action="ppaction://media"/>
            <a:extLst>
              <a:ext uri="{FF2B5EF4-FFF2-40B4-BE49-F238E27FC236}">
                <a16:creationId xmlns:a16="http://schemas.microsoft.com/office/drawing/2014/main" xmlns="" id="{39C7D091-BEC8-E745-B871-18B56A63F7F9}"/>
              </a:ext>
            </a:extLst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9443056" y="1906551"/>
            <a:ext cx="610668" cy="61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40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xmlns="" id="{71E5C3C9-1F70-A04D-8F4B-EDC67529F64E}"/>
              </a:ext>
            </a:extLst>
          </p:cNvPr>
          <p:cNvSpPr txBox="1">
            <a:spLocks/>
          </p:cNvSpPr>
          <p:nvPr/>
        </p:nvSpPr>
        <p:spPr>
          <a:xfrm>
            <a:off x="5729478" y="1097010"/>
            <a:ext cx="5111882" cy="4514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0036" indent="-280036" algn="l" defTabSz="822960" rtl="0" eaLnBrk="1" fontAlgn="base" hangingPunct="1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SzPct val="70000"/>
              <a:buFont typeface=".AppleSystemUIFont"/>
              <a:buChar char="○"/>
              <a:tabLst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81966" indent="-272416" algn="l" defTabSz="822960" rtl="0" eaLnBrk="1" fontAlgn="base" hangingPunct="1">
              <a:lnSpc>
                <a:spcPct val="100000"/>
              </a:lnSpc>
              <a:spcBef>
                <a:spcPts val="450"/>
              </a:spcBef>
              <a:spcAft>
                <a:spcPct val="0"/>
              </a:spcAft>
              <a:buSzPct val="80000"/>
              <a:buFont typeface="AppleMyungjo" pitchFamily="2" charset="-127"/>
              <a:buChar char="◻︎"/>
              <a:tabLst/>
              <a:defRPr sz="16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617220" indent="-205740" algn="l" defTabSz="822960" rtl="0" eaLnBrk="1" fontAlgn="base" hangingPunct="1">
              <a:lnSpc>
                <a:spcPct val="10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822960" indent="-205740" algn="l" defTabSz="822960" rtl="0" eaLnBrk="1" fontAlgn="base" hangingPunct="1">
              <a:lnSpc>
                <a:spcPct val="100000"/>
              </a:lnSpc>
              <a:spcBef>
                <a:spcPts val="450"/>
              </a:spcBef>
              <a:spcAft>
                <a:spcPct val="0"/>
              </a:spcAft>
              <a:buFont typeface="Wingdings" pitchFamily="2" charset="2"/>
              <a:buChar char="§"/>
              <a:tabLst/>
              <a:defRPr sz="12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1028700" indent="-205740" algn="l" defTabSz="822960" rtl="0" eaLnBrk="1" fontAlgn="base" hangingPunct="1">
              <a:lnSpc>
                <a:spcPct val="100000"/>
              </a:lnSpc>
              <a:spcBef>
                <a:spcPts val="450"/>
              </a:spcBef>
              <a:spcAft>
                <a:spcPct val="0"/>
              </a:spcAft>
              <a:buFont typeface=".AppleSystemUIFont"/>
              <a:buChar char="‣"/>
              <a:tabLst/>
              <a:defRPr sz="12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26314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CQ improves the CMRL baseline </a:t>
            </a:r>
            <a:br>
              <a:rPr lang="en-US" dirty="0" smtClean="0"/>
            </a:br>
            <a:r>
              <a:rPr lang="en-US" dirty="0" smtClean="0"/>
              <a:t>in the low bitrates</a:t>
            </a:r>
          </a:p>
          <a:p>
            <a:r>
              <a:rPr lang="en-US" dirty="0" smtClean="0"/>
              <a:t>CQ shows decent performance in the</a:t>
            </a:r>
            <a:br>
              <a:rPr lang="en-US" dirty="0" smtClean="0"/>
            </a:br>
            <a:r>
              <a:rPr lang="en-US" dirty="0" smtClean="0"/>
              <a:t>high bitrates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115EB2-9E8D-8C40-B4CC-AD6E53926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B141F2-9F89-6A48-8FA1-1A29F35AA6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PESQ and MUSHRA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1E5C3C9-1F70-A04D-8F4B-EDC67529F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178" y="1071610"/>
            <a:ext cx="5111882" cy="4514054"/>
          </a:xfrm>
        </p:spPr>
        <p:txBody>
          <a:bodyPr/>
          <a:lstStyle/>
          <a:p>
            <a:r>
              <a:rPr lang="en-US" dirty="0"/>
              <a:t>CQ shows reasonably better PESQ scores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Model complexity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53BC46B-6D62-AC41-8F62-75A2F8A4B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F56B6F05-E97A-6B4C-915A-11A4CFCC4E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B43C167-4D3D-1F4F-B0EF-34EF489B8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98" y="1550851"/>
            <a:ext cx="4499765" cy="11474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9A24C30-2EE5-604E-99B2-B8E6440DD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060" y="2428981"/>
            <a:ext cx="2559017" cy="3103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817402B-05AF-C54B-958A-057CD4154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0248" y="2436709"/>
            <a:ext cx="2560635" cy="30997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99F2C61-E82C-8B42-8EFC-E76FD7F490EB}"/>
              </a:ext>
            </a:extLst>
          </p:cNvPr>
          <p:cNvSpPr txBox="1"/>
          <p:nvPr/>
        </p:nvSpPr>
        <p:spPr>
          <a:xfrm>
            <a:off x="2630282" y="2758050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PESQ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521E00B8-23ED-B74E-BC14-B8D4143FB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557031" y="2767178"/>
            <a:ext cx="1249134" cy="302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353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/>
          <p:cNvGrpSpPr/>
          <p:nvPr/>
        </p:nvGrpSpPr>
        <p:grpSpPr>
          <a:xfrm flipH="1">
            <a:off x="2150748" y="1290878"/>
            <a:ext cx="1933916" cy="852550"/>
            <a:chOff x="6321376" y="1290878"/>
            <a:chExt cx="1933916" cy="852550"/>
          </a:xfrm>
        </p:grpSpPr>
        <p:cxnSp>
          <p:nvCxnSpPr>
            <p:cNvPr id="82" name="Straight Connector 81"/>
            <p:cNvCxnSpPr/>
            <p:nvPr/>
          </p:nvCxnSpPr>
          <p:spPr>
            <a:xfrm>
              <a:off x="8240493" y="1297228"/>
              <a:ext cx="4933" cy="827150"/>
            </a:xfrm>
            <a:prstGeom prst="line">
              <a:avLst/>
            </a:prstGeom>
            <a:ln>
              <a:solidFill>
                <a:srgbClr val="990000"/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82"/>
            <p:cNvSpPr/>
            <p:nvPr/>
          </p:nvSpPr>
          <p:spPr>
            <a:xfrm>
              <a:off x="6326309" y="1297343"/>
              <a:ext cx="1914184" cy="82703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  <a:alpha val="28000"/>
                  </a:schemeClr>
                </a:gs>
                <a:gs pos="100000">
                  <a:schemeClr val="accent1">
                    <a:alpha val="40000"/>
                  </a:schemeClr>
                </a:gs>
              </a:gsLst>
              <a:lin ang="0" scaled="1"/>
              <a:tileRect/>
            </a:gradFill>
            <a:ln w="6350">
              <a:solidFill>
                <a:schemeClr val="bg1"/>
              </a:solidFill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 83"/>
            <p:cNvSpPr/>
            <p:nvPr/>
          </p:nvSpPr>
          <p:spPr>
            <a:xfrm>
              <a:off x="6326309" y="1290878"/>
              <a:ext cx="1924050" cy="266706"/>
            </a:xfrm>
            <a:custGeom>
              <a:avLst/>
              <a:gdLst>
                <a:gd name="connsiteX0" fmla="*/ 0 w 1924050"/>
                <a:gd name="connsiteY0" fmla="*/ 0 h 266706"/>
                <a:gd name="connsiteX1" fmla="*/ 933450 w 1924050"/>
                <a:gd name="connsiteY1" fmla="*/ 266700 h 266706"/>
                <a:gd name="connsiteX2" fmla="*/ 1924050 w 1924050"/>
                <a:gd name="connsiteY2" fmla="*/ 6350 h 26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4050" h="266706">
                  <a:moveTo>
                    <a:pt x="0" y="0"/>
                  </a:moveTo>
                  <a:cubicBezTo>
                    <a:pt x="306387" y="132821"/>
                    <a:pt x="612775" y="265642"/>
                    <a:pt x="933450" y="266700"/>
                  </a:cubicBezTo>
                  <a:cubicBezTo>
                    <a:pt x="1254125" y="267758"/>
                    <a:pt x="1589087" y="137054"/>
                    <a:pt x="1924050" y="635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/>
            <p:nvPr/>
          </p:nvSpPr>
          <p:spPr>
            <a:xfrm flipV="1">
              <a:off x="6321376" y="1876722"/>
              <a:ext cx="1933916" cy="266706"/>
            </a:xfrm>
            <a:custGeom>
              <a:avLst/>
              <a:gdLst>
                <a:gd name="connsiteX0" fmla="*/ 0 w 1924050"/>
                <a:gd name="connsiteY0" fmla="*/ 0 h 266706"/>
                <a:gd name="connsiteX1" fmla="*/ 933450 w 1924050"/>
                <a:gd name="connsiteY1" fmla="*/ 266700 h 266706"/>
                <a:gd name="connsiteX2" fmla="*/ 1924050 w 1924050"/>
                <a:gd name="connsiteY2" fmla="*/ 6350 h 26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4050" h="266706">
                  <a:moveTo>
                    <a:pt x="0" y="0"/>
                  </a:moveTo>
                  <a:cubicBezTo>
                    <a:pt x="306387" y="132821"/>
                    <a:pt x="612775" y="265642"/>
                    <a:pt x="933450" y="266700"/>
                  </a:cubicBezTo>
                  <a:cubicBezTo>
                    <a:pt x="1254125" y="267758"/>
                    <a:pt x="1589087" y="137054"/>
                    <a:pt x="1924050" y="635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6321376" y="1297228"/>
              <a:ext cx="4933" cy="82715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altLang="zh-CN" dirty="0" smtClean="0"/>
              <a:t>S</a:t>
            </a:r>
            <a:r>
              <a:rPr lang="en-US" dirty="0" smtClean="0"/>
              <a:t>tructure </a:t>
            </a:r>
            <a:r>
              <a:rPr lang="en-US" dirty="0"/>
              <a:t>of </a:t>
            </a:r>
            <a:r>
              <a:rPr lang="en-US" altLang="zh-CN" dirty="0" smtClean="0"/>
              <a:t>the Talk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9345241" y="1679603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1184873" y="1059139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199810" y="1059139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352052" y="1305061"/>
            <a:ext cx="1813513" cy="819319"/>
          </a:xfrm>
          <a:prstGeom prst="rect">
            <a:avLst/>
          </a:prstGeom>
          <a:solidFill>
            <a:schemeClr val="tx2">
              <a:alpha val="33000"/>
            </a:schemeClr>
          </a:solidFill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Neural Quantization</a:t>
            </a:r>
            <a:endParaRPr lang="en-US" sz="2000" dirty="0"/>
          </a:p>
        </p:txBody>
      </p:sp>
      <p:sp>
        <p:nvSpPr>
          <p:cNvPr id="26" name="Rectangle 25"/>
          <p:cNvSpPr/>
          <p:nvPr/>
        </p:nvSpPr>
        <p:spPr>
          <a:xfrm>
            <a:off x="4078244" y="1305059"/>
            <a:ext cx="2243132" cy="819319"/>
          </a:xfrm>
          <a:prstGeom prst="rect">
            <a:avLst/>
          </a:prstGeom>
          <a:solidFill>
            <a:srgbClr val="006198">
              <a:alpha val="16000"/>
            </a:srgbClr>
          </a:solidFill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Conventional DSP Techniques</a:t>
            </a:r>
            <a:endParaRPr lang="en-US" sz="2000" dirty="0"/>
          </a:p>
        </p:txBody>
      </p:sp>
      <p:sp>
        <p:nvSpPr>
          <p:cNvPr id="27" name="Rectangle 26"/>
          <p:cNvSpPr/>
          <p:nvPr/>
        </p:nvSpPr>
        <p:spPr>
          <a:xfrm>
            <a:off x="8250827" y="1305059"/>
            <a:ext cx="1813513" cy="819319"/>
          </a:xfrm>
          <a:prstGeom prst="rect">
            <a:avLst/>
          </a:prstGeom>
          <a:solidFill>
            <a:schemeClr val="tx2">
              <a:alpha val="33000"/>
            </a:schemeClr>
          </a:solidFill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Perceptual Loss</a:t>
            </a:r>
            <a:endParaRPr lang="en-US" sz="2000" dirty="0"/>
          </a:p>
        </p:txBody>
      </p:sp>
      <p:sp>
        <p:nvSpPr>
          <p:cNvPr id="31" name="Down Arrow 30"/>
          <p:cNvSpPr/>
          <p:nvPr/>
        </p:nvSpPr>
        <p:spPr>
          <a:xfrm flipH="1">
            <a:off x="4705975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 flipH="1">
            <a:off x="8684853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4982457" y="2332326"/>
            <a:ext cx="1832089" cy="751419"/>
            <a:chOff x="5575112" y="2416991"/>
            <a:chExt cx="1832089" cy="751419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22" name="Round Same Side Corner Rectangle 21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Multistage vector quantization</a:t>
              </a:r>
              <a:endParaRPr lang="en-US" sz="16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982457" y="3331393"/>
            <a:ext cx="1832089" cy="751419"/>
            <a:chOff x="5575112" y="2416991"/>
            <a:chExt cx="1832089" cy="751419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39" name="Round Same Side Corner Rectangle 38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Linear predictive coding</a:t>
              </a:r>
              <a:endParaRPr lang="en-US" sz="16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982457" y="4279660"/>
            <a:ext cx="1832089" cy="751419"/>
            <a:chOff x="5575112" y="2416991"/>
            <a:chExt cx="1832089" cy="751419"/>
          </a:xfrm>
        </p:grpSpPr>
        <p:sp>
          <p:nvSpPr>
            <p:cNvPr id="42" name="Round Same Side Corner Rectangle 41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Human auditory perception</a:t>
              </a:r>
              <a:endParaRPr lang="en-US" sz="1600" dirty="0"/>
            </a:p>
          </p:txBody>
        </p:sp>
      </p:grpSp>
      <p:sp>
        <p:nvSpPr>
          <p:cNvPr id="20" name="Down Arrow 19"/>
          <p:cNvSpPr/>
          <p:nvPr/>
        </p:nvSpPr>
        <p:spPr>
          <a:xfrm flipH="1">
            <a:off x="758770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1036990" y="2332326"/>
            <a:ext cx="1832089" cy="751419"/>
            <a:chOff x="5575112" y="2416991"/>
            <a:chExt cx="1832089" cy="751419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8" name="Round Same Side Corner Rectangle 47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solidFill>
                <a:schemeClr val="accent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Soft-to-hard quantization</a:t>
              </a:r>
              <a:endParaRPr lang="en-US" sz="16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036990" y="3331393"/>
            <a:ext cx="1832089" cy="751419"/>
            <a:chOff x="5575112" y="2416991"/>
            <a:chExt cx="1832089" cy="751419"/>
          </a:xfr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shape">
              <a:fillToRect l="50000" t="50000" r="50000" b="50000"/>
            </a:path>
            <a:tileRect/>
          </a:gradFill>
        </p:grpSpPr>
        <p:sp>
          <p:nvSpPr>
            <p:cNvPr id="51" name="Round Same Side Corner Rectangle 50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Cross-module residual learning</a:t>
              </a:r>
              <a:endParaRPr lang="en-US" sz="1600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036990" y="4325985"/>
            <a:ext cx="1832089" cy="751419"/>
            <a:chOff x="5575112" y="2416991"/>
            <a:chExt cx="1832089" cy="751419"/>
          </a:xfr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shape">
              <a:fillToRect l="50000" t="50000" r="50000" b="50000"/>
            </a:path>
            <a:tileRect/>
          </a:gradFill>
        </p:grpSpPr>
        <p:sp>
          <p:nvSpPr>
            <p:cNvPr id="54" name="Round Same Side Corner Rectangle 53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Collaborative quantization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968754" y="2637120"/>
            <a:ext cx="1832089" cy="751419"/>
            <a:chOff x="5575112" y="2416991"/>
            <a:chExt cx="1832089" cy="751419"/>
          </a:xfrm>
        </p:grpSpPr>
        <p:sp>
          <p:nvSpPr>
            <p:cNvPr id="57" name="Round Same Side Corner Rectangle 56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Discrepancy in metrics</a:t>
              </a:r>
              <a:endParaRPr lang="en-US" sz="16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8968754" y="3859499"/>
            <a:ext cx="1832089" cy="751419"/>
            <a:chOff x="5575112" y="2416991"/>
            <a:chExt cx="1832089" cy="751419"/>
          </a:xfrm>
        </p:grpSpPr>
        <p:sp>
          <p:nvSpPr>
            <p:cNvPr id="60" name="Round Same Side Corner Rectangle 59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585105" y="2503549"/>
              <a:ext cx="1822095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err="1" smtClean="0"/>
                <a:t>Psychoacoustical</a:t>
              </a:r>
              <a:r>
                <a:rPr lang="en-US" altLang="zh-CN" sz="1600" dirty="0" smtClean="0"/>
                <a:t> calibration</a:t>
              </a:r>
              <a:endParaRPr lang="en-US" sz="1600" dirty="0"/>
            </a:p>
          </p:txBody>
        </p:sp>
      </p:grpSp>
      <p:sp>
        <p:nvSpPr>
          <p:cNvPr id="89" name="Rectangle 88"/>
          <p:cNvSpPr/>
          <p:nvPr/>
        </p:nvSpPr>
        <p:spPr>
          <a:xfrm>
            <a:off x="6321375" y="1303693"/>
            <a:ext cx="1935801" cy="827035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28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  <a:tileRect/>
          </a:gradFill>
          <a:ln w="6350">
            <a:solidFill>
              <a:schemeClr val="bg1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/>
          <p:cNvSpPr/>
          <p:nvPr/>
        </p:nvSpPr>
        <p:spPr>
          <a:xfrm flipH="1">
            <a:off x="6319959" y="1290878"/>
            <a:ext cx="1924050" cy="266706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/>
          <p:cNvSpPr/>
          <p:nvPr/>
        </p:nvSpPr>
        <p:spPr>
          <a:xfrm flipH="1" flipV="1">
            <a:off x="6315026" y="1876722"/>
            <a:ext cx="1933916" cy="266706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/>
          <p:cNvCxnSpPr/>
          <p:nvPr/>
        </p:nvCxnSpPr>
        <p:spPr>
          <a:xfrm flipH="1">
            <a:off x="6308675" y="1297228"/>
            <a:ext cx="4933" cy="82715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8257177" y="1297228"/>
            <a:ext cx="0" cy="833500"/>
          </a:xfrm>
          <a:prstGeom prst="line">
            <a:avLst/>
          </a:prstGeom>
          <a:ln>
            <a:solidFill>
              <a:srgbClr val="990000"/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812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20" grpId="0" animBg="1"/>
      <p:bldP spid="8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Measures Do NOT Align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2133600" y="5645422"/>
            <a:ext cx="8558022" cy="203874"/>
          </a:xfrm>
        </p:spPr>
        <p:txBody>
          <a:bodyPr/>
          <a:lstStyle/>
          <a:p>
            <a:r>
              <a:rPr lang="en-US" dirty="0" smtClean="0"/>
              <a:t>S. W. Fu, et al, End</a:t>
            </a:r>
            <a:r>
              <a:rPr lang="en-US" dirty="0"/>
              <a:t>-to-End Waveform Utterance Enhancement for Direct Evaluation Metrics Optimization by Fully Convolutional Neural Networks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561" y="1446362"/>
            <a:ext cx="6096000" cy="358283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229337" y="2271289"/>
            <a:ext cx="3445930" cy="1028700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75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sz="1600" dirty="0" smtClean="0"/>
              <a:t>Actual mean opinion scores (MOS) for non-speech audio signals</a:t>
            </a:r>
            <a:endParaRPr lang="en-US" sz="1600" dirty="0"/>
          </a:p>
        </p:txBody>
      </p:sp>
      <p:sp>
        <p:nvSpPr>
          <p:cNvPr id="9" name="Freeform 8"/>
          <p:cNvSpPr/>
          <p:nvPr/>
        </p:nvSpPr>
        <p:spPr>
          <a:xfrm flipH="1" flipV="1">
            <a:off x="5270499" y="1876720"/>
            <a:ext cx="3746500" cy="394568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452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Masking Effects from Psychoacoustics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2133600" y="5645422"/>
            <a:ext cx="8558022" cy="203874"/>
          </a:xfrm>
        </p:spPr>
        <p:txBody>
          <a:bodyPr/>
          <a:lstStyle/>
          <a:p>
            <a:r>
              <a:rPr lang="en-US" dirty="0" smtClean="0"/>
              <a:t>S. W. Fu, et al, End</a:t>
            </a:r>
            <a:r>
              <a:rPr lang="en-US" dirty="0"/>
              <a:t>-to-End Waveform Utterance Enhancement for Direct Evaluation Metrics Optimization by Fully Convolutional Neural Networks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561" y="1446362"/>
            <a:ext cx="6096000" cy="358283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229337" y="2271289"/>
            <a:ext cx="3445930" cy="1028700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75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sz="1600" dirty="0" smtClean="0"/>
              <a:t>Actual mean opinion scores (MOS) for non-speech audio signals</a:t>
            </a:r>
            <a:endParaRPr lang="en-US" sz="1600" dirty="0"/>
          </a:p>
        </p:txBody>
      </p:sp>
      <p:sp>
        <p:nvSpPr>
          <p:cNvPr id="9" name="Freeform 8"/>
          <p:cNvSpPr/>
          <p:nvPr/>
        </p:nvSpPr>
        <p:spPr>
          <a:xfrm flipH="1" flipV="1">
            <a:off x="5270499" y="1876720"/>
            <a:ext cx="3746500" cy="394568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pam-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900"/>
            <a:ext cx="9144000" cy="3657600"/>
          </a:xfrm>
          <a:prstGeom prst="rect">
            <a:avLst/>
          </a:prstGeom>
        </p:spPr>
      </p:pic>
      <p:pic>
        <p:nvPicPr>
          <p:cNvPr id="11" name="Picture 10" descr="pam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37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87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Usage of the Masking Threshold in DNNs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Priority weighting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2133600" y="5645422"/>
            <a:ext cx="8558022" cy="203874"/>
          </a:xfrm>
        </p:spPr>
        <p:txBody>
          <a:bodyPr/>
          <a:lstStyle/>
          <a:p>
            <a:r>
              <a:rPr lang="en-US" dirty="0" smtClean="0"/>
              <a:t>S. W. Fu, et al, End</a:t>
            </a:r>
            <a:r>
              <a:rPr lang="en-US" dirty="0"/>
              <a:t>-to-End Waveform Utterance Enhancement for Direct Evaluation Metrics Optimization by Fully Convolutional Neural Networks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561" y="1446362"/>
            <a:ext cx="6096000" cy="358283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229337" y="2271289"/>
            <a:ext cx="3445930" cy="1028700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75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sz="1600" dirty="0" smtClean="0"/>
              <a:t>Actual mean opinion scores (MOS) for non-speech audio signals</a:t>
            </a:r>
            <a:endParaRPr lang="en-US" sz="1600" dirty="0"/>
          </a:p>
        </p:txBody>
      </p:sp>
      <p:sp>
        <p:nvSpPr>
          <p:cNvPr id="9" name="Freeform 8"/>
          <p:cNvSpPr/>
          <p:nvPr/>
        </p:nvSpPr>
        <p:spPr>
          <a:xfrm flipH="1" flipV="1">
            <a:off x="5270499" y="1876720"/>
            <a:ext cx="3746500" cy="394568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no-psychoacoustical-optimization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1557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45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Usage of the Masking Threshold in DNNs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Noise </a:t>
            </a:r>
            <a:r>
              <a:rPr lang="en-US" dirty="0" err="1" smtClean="0"/>
              <a:t>Modulaiton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2133600" y="5645422"/>
            <a:ext cx="8558022" cy="203874"/>
          </a:xfrm>
        </p:spPr>
        <p:txBody>
          <a:bodyPr/>
          <a:lstStyle/>
          <a:p>
            <a:r>
              <a:rPr lang="en-US" dirty="0" smtClean="0"/>
              <a:t>S. W. Fu, et al, End</a:t>
            </a:r>
            <a:r>
              <a:rPr lang="en-US" dirty="0"/>
              <a:t>-to-End Waveform Utterance Enhancement for Direct Evaluation Metrics Optimization by Fully Convolutional Neural Networks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561" y="1446362"/>
            <a:ext cx="6096000" cy="358283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229337" y="2271289"/>
            <a:ext cx="3445930" cy="1028700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75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sz="1600" dirty="0" smtClean="0"/>
              <a:t>Actual mean opinion scores (MOS) for non-speech audio signals</a:t>
            </a:r>
            <a:endParaRPr lang="en-US" sz="1600" dirty="0"/>
          </a:p>
        </p:txBody>
      </p:sp>
      <p:sp>
        <p:nvSpPr>
          <p:cNvPr id="9" name="Freeform 8"/>
          <p:cNvSpPr/>
          <p:nvPr/>
        </p:nvSpPr>
        <p:spPr>
          <a:xfrm flipH="1" flipV="1">
            <a:off x="5270499" y="1876720"/>
            <a:ext cx="3746500" cy="394568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no-psychoacoustical-optimization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155700"/>
            <a:ext cx="5486400" cy="3657600"/>
          </a:xfrm>
          <a:prstGeom prst="rect">
            <a:avLst/>
          </a:prstGeom>
        </p:spPr>
      </p:pic>
      <p:pic>
        <p:nvPicPr>
          <p:cNvPr id="11" name="Picture 10" descr="psychoacoustical-optimization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79" y="11557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77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Usage of the Masking Threshold in DNNs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MUSHRA results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1178" y="1071610"/>
            <a:ext cx="2563622" cy="4514054"/>
          </a:xfrm>
        </p:spPr>
        <p:txBody>
          <a:bodyPr/>
          <a:lstStyle/>
          <a:p>
            <a:r>
              <a:rPr lang="en-US" dirty="0" err="1" smtClean="0"/>
              <a:t>s</a:t>
            </a:r>
            <a:r>
              <a:rPr lang="en-US" dirty="0" err="1"/>
              <a:t>sssss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2133600" y="5645422"/>
            <a:ext cx="8558022" cy="203874"/>
          </a:xfrm>
        </p:spPr>
        <p:txBody>
          <a:bodyPr/>
          <a:lstStyle/>
          <a:p>
            <a:r>
              <a:rPr lang="en-US" dirty="0" smtClean="0"/>
              <a:t>S. W. Fu, et al, End</a:t>
            </a:r>
            <a:r>
              <a:rPr lang="en-US" dirty="0"/>
              <a:t>-to-End Waveform Utterance Enhancement for Direct Evaluation Metrics Optimization by Fully Convolutional Neural Networks</a:t>
            </a:r>
          </a:p>
        </p:txBody>
      </p:sp>
      <p:pic>
        <p:nvPicPr>
          <p:cNvPr id="12" name="Picture 11" descr="low_label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02715" y="1918192"/>
            <a:ext cx="2886414" cy="4491847"/>
          </a:xfrm>
          <a:prstGeom prst="rect">
            <a:avLst/>
          </a:prstGeom>
        </p:spPr>
      </p:pic>
      <p:pic>
        <p:nvPicPr>
          <p:cNvPr id="13" name="Picture 12" descr="high_labele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26183" y="1916927"/>
            <a:ext cx="2883788" cy="4491846"/>
          </a:xfrm>
          <a:prstGeom prst="rect">
            <a:avLst/>
          </a:prstGeom>
        </p:spPr>
      </p:pic>
      <p:sp>
        <p:nvSpPr>
          <p:cNvPr id="14" name="Content Placeholder 3"/>
          <p:cNvSpPr txBox="1">
            <a:spLocks/>
          </p:cNvSpPr>
          <p:nvPr/>
        </p:nvSpPr>
        <p:spPr>
          <a:xfrm>
            <a:off x="5665978" y="1063720"/>
            <a:ext cx="2563622" cy="4514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0036" indent="-280036" algn="l" defTabSz="822960" rtl="0" eaLnBrk="1" fontAlgn="base" hangingPunct="1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SzPct val="70000"/>
              <a:buFont typeface=".AppleSystemUIFont"/>
              <a:buChar char="○"/>
              <a:tabLst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81966" indent="-272416" algn="l" defTabSz="822960" rtl="0" eaLnBrk="1" fontAlgn="base" hangingPunct="1">
              <a:lnSpc>
                <a:spcPct val="100000"/>
              </a:lnSpc>
              <a:spcBef>
                <a:spcPts val="450"/>
              </a:spcBef>
              <a:spcAft>
                <a:spcPct val="0"/>
              </a:spcAft>
              <a:buSzPct val="80000"/>
              <a:buFont typeface="AppleMyungjo" pitchFamily="2" charset="-127"/>
              <a:buChar char="◻︎"/>
              <a:tabLst/>
              <a:defRPr sz="16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617220" indent="-205740" algn="l" defTabSz="822960" rtl="0" eaLnBrk="1" fontAlgn="base" hangingPunct="1">
              <a:lnSpc>
                <a:spcPct val="100000"/>
              </a:lnSpc>
              <a:spcBef>
                <a:spcPts val="45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822960" indent="-205740" algn="l" defTabSz="822960" rtl="0" eaLnBrk="1" fontAlgn="base" hangingPunct="1">
              <a:lnSpc>
                <a:spcPct val="100000"/>
              </a:lnSpc>
              <a:spcBef>
                <a:spcPts val="450"/>
              </a:spcBef>
              <a:spcAft>
                <a:spcPct val="0"/>
              </a:spcAft>
              <a:buFont typeface="Wingdings" pitchFamily="2" charset="2"/>
              <a:buChar char="§"/>
              <a:tabLst/>
              <a:defRPr sz="12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1028700" indent="-205740" algn="l" defTabSz="822960" rtl="0" eaLnBrk="1" fontAlgn="base" hangingPunct="1">
              <a:lnSpc>
                <a:spcPct val="100000"/>
              </a:lnSpc>
              <a:spcBef>
                <a:spcPts val="450"/>
              </a:spcBef>
              <a:spcAft>
                <a:spcPct val="0"/>
              </a:spcAft>
              <a:buFont typeface=".AppleSystemUIFont"/>
              <a:buChar char="‣"/>
              <a:tabLst/>
              <a:defRPr sz="12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26314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822960" rtl="0" eaLnBrk="1" latinLnBrk="0" hangingPunct="1">
              <a:lnSpc>
                <a:spcPct val="90000"/>
              </a:lnSpc>
              <a:spcBef>
                <a:spcPts val="45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sssss</a:t>
            </a:r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5400000" flipH="1" flipV="1">
            <a:off x="10273114" y="3523281"/>
            <a:ext cx="284191" cy="552829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solidFill>
              <a:srgbClr val="770D28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 rot="5400000" flipH="1" flipV="1">
            <a:off x="10273114" y="4094781"/>
            <a:ext cx="284191" cy="552829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solidFill>
              <a:srgbClr val="770D28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 rot="5400000" flipH="1" flipV="1">
            <a:off x="10273114" y="4372622"/>
            <a:ext cx="284191" cy="552829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solidFill>
              <a:srgbClr val="770D28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 rot="5400000" flipH="1" flipV="1">
            <a:off x="4500964" y="3807472"/>
            <a:ext cx="284191" cy="552829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solidFill>
              <a:srgbClr val="770D28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 rot="5400000" flipH="1" flipV="1">
            <a:off x="4218389" y="4090046"/>
            <a:ext cx="849341" cy="552829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>
              <a:alpha val="0"/>
            </a:schemeClr>
          </a:solidFill>
          <a:ln>
            <a:solidFill>
              <a:srgbClr val="770D28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991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Speech/Audio Coding in One Slide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2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Usage of the Masking Threshold in DNNs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Noise </a:t>
            </a:r>
            <a:r>
              <a:rPr lang="en-US" dirty="0" err="1" smtClean="0"/>
              <a:t>Modulaiton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2133600" y="5645422"/>
            <a:ext cx="8558022" cy="203874"/>
          </a:xfrm>
        </p:spPr>
        <p:txBody>
          <a:bodyPr/>
          <a:lstStyle/>
          <a:p>
            <a:r>
              <a:rPr lang="en-US" dirty="0" smtClean="0"/>
              <a:t>S. W. Fu, et al, End</a:t>
            </a:r>
            <a:r>
              <a:rPr lang="en-US" dirty="0"/>
              <a:t>-to-End Waveform Utterance Enhancement for Direct Evaluation Metrics Optimization by Fully Convolutional Neural Networks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xmlns="" id="{2B417211-9EB2-3A4D-839A-F42E620EBEA0}"/>
              </a:ext>
            </a:extLst>
          </p:cNvPr>
          <p:cNvGraphicFramePr>
            <a:graphicFrameLocks noGrp="1"/>
          </p:cNvGraphicFramePr>
          <p:nvPr/>
        </p:nvGraphicFramePr>
        <p:xfrm>
          <a:off x="281178" y="1060848"/>
          <a:ext cx="10409676" cy="4514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4946">
                  <a:extLst>
                    <a:ext uri="{9D8B030D-6E8A-4147-A177-3AD203B41FA5}">
                      <a16:colId xmlns:a16="http://schemas.microsoft.com/office/drawing/2014/main" xmlns="" val="2842601309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2370054922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3326104358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2815697874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1910258929"/>
                    </a:ext>
                  </a:extLst>
                </a:gridCol>
                <a:gridCol w="1734946">
                  <a:extLst>
                    <a:ext uri="{9D8B030D-6E8A-4147-A177-3AD203B41FA5}">
                      <a16:colId xmlns:a16="http://schemas.microsoft.com/office/drawing/2014/main" xmlns="" val="2403712701"/>
                    </a:ext>
                  </a:extLst>
                </a:gridCol>
              </a:tblGrid>
              <a:tr h="684084">
                <a:tc>
                  <a:txBody>
                    <a:bodyPr/>
                    <a:lstStyle/>
                    <a:p>
                      <a:r>
                        <a:rPr lang="en-US" sz="1600" dirty="0"/>
                        <a:t>Bitrate (kbps)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Reference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AMR-WB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OPUS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LPC+CMRL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LPC+CMLR</a:t>
                      </a:r>
                      <a:br>
                        <a:rPr lang="en-US" sz="1600" dirty="0"/>
                      </a:br>
                      <a:r>
                        <a:rPr lang="en-US" sz="1600" dirty="0"/>
                        <a:t>+CQ</a:t>
                      </a:r>
                    </a:p>
                  </a:txBody>
                  <a:tcPr marL="109728" marR="109728" marT="45342" marB="45342" anchor="ctr"/>
                </a:tc>
                <a:extLst>
                  <a:ext uri="{0D108BD9-81ED-4DB2-BD59-A6C34878D82A}">
                    <a16:rowId xmlns:a16="http://schemas.microsoft.com/office/drawing/2014/main" xmlns="" val="1241183308"/>
                  </a:ext>
                </a:extLst>
              </a:tr>
              <a:tr h="957492"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~9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extLst>
                  <a:ext uri="{0D108BD9-81ED-4DB2-BD59-A6C34878D82A}">
                    <a16:rowId xmlns:a16="http://schemas.microsoft.com/office/drawing/2014/main" xmlns="" val="3885158327"/>
                  </a:ext>
                </a:extLst>
              </a:tr>
              <a:tr h="957492"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~9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extLst>
                  <a:ext uri="{0D108BD9-81ED-4DB2-BD59-A6C34878D82A}">
                    <a16:rowId xmlns:a16="http://schemas.microsoft.com/office/drawing/2014/main" xmlns="" val="3391658106"/>
                  </a:ext>
                </a:extLst>
              </a:tr>
              <a:tr h="957492"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~24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extLst>
                  <a:ext uri="{0D108BD9-81ED-4DB2-BD59-A6C34878D82A}">
                    <a16:rowId xmlns:a16="http://schemas.microsoft.com/office/drawing/2014/main" xmlns="" val="4045018517"/>
                  </a:ext>
                </a:extLst>
              </a:tr>
              <a:tr h="957492"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~24</a:t>
                      </a:r>
                    </a:p>
                  </a:txBody>
                  <a:tcPr marL="109728" marR="109728" marT="45342" marB="45342" anchor="ctr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09728" marR="109728" marT="45342" marB="45342"/>
                </a:tc>
                <a:extLst>
                  <a:ext uri="{0D108BD9-81ED-4DB2-BD59-A6C34878D82A}">
                    <a16:rowId xmlns:a16="http://schemas.microsoft.com/office/drawing/2014/main" xmlns="" val="4252993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918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/>
          <p:cNvGrpSpPr/>
          <p:nvPr/>
        </p:nvGrpSpPr>
        <p:grpSpPr>
          <a:xfrm flipH="1">
            <a:off x="2150748" y="1290878"/>
            <a:ext cx="1933916" cy="852550"/>
            <a:chOff x="6321376" y="1290878"/>
            <a:chExt cx="1933916" cy="852550"/>
          </a:xfrm>
        </p:grpSpPr>
        <p:cxnSp>
          <p:nvCxnSpPr>
            <p:cNvPr id="82" name="Straight Connector 81"/>
            <p:cNvCxnSpPr/>
            <p:nvPr/>
          </p:nvCxnSpPr>
          <p:spPr>
            <a:xfrm>
              <a:off x="8240493" y="1297228"/>
              <a:ext cx="4933" cy="827150"/>
            </a:xfrm>
            <a:prstGeom prst="line">
              <a:avLst/>
            </a:prstGeom>
            <a:ln>
              <a:solidFill>
                <a:srgbClr val="990000"/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82"/>
            <p:cNvSpPr/>
            <p:nvPr/>
          </p:nvSpPr>
          <p:spPr>
            <a:xfrm>
              <a:off x="6326309" y="1297343"/>
              <a:ext cx="1914184" cy="82703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  <a:alpha val="28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  <a:ln w="6350">
              <a:solidFill>
                <a:schemeClr val="bg1"/>
              </a:solidFill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 83"/>
            <p:cNvSpPr/>
            <p:nvPr/>
          </p:nvSpPr>
          <p:spPr>
            <a:xfrm>
              <a:off x="6326309" y="1290878"/>
              <a:ext cx="1924050" cy="266706"/>
            </a:xfrm>
            <a:custGeom>
              <a:avLst/>
              <a:gdLst>
                <a:gd name="connsiteX0" fmla="*/ 0 w 1924050"/>
                <a:gd name="connsiteY0" fmla="*/ 0 h 266706"/>
                <a:gd name="connsiteX1" fmla="*/ 933450 w 1924050"/>
                <a:gd name="connsiteY1" fmla="*/ 266700 h 266706"/>
                <a:gd name="connsiteX2" fmla="*/ 1924050 w 1924050"/>
                <a:gd name="connsiteY2" fmla="*/ 6350 h 26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4050" h="266706">
                  <a:moveTo>
                    <a:pt x="0" y="0"/>
                  </a:moveTo>
                  <a:cubicBezTo>
                    <a:pt x="306387" y="132821"/>
                    <a:pt x="612775" y="265642"/>
                    <a:pt x="933450" y="266700"/>
                  </a:cubicBezTo>
                  <a:cubicBezTo>
                    <a:pt x="1254125" y="267758"/>
                    <a:pt x="1589087" y="137054"/>
                    <a:pt x="1924050" y="635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/>
            <p:nvPr/>
          </p:nvSpPr>
          <p:spPr>
            <a:xfrm flipV="1">
              <a:off x="6321376" y="1876722"/>
              <a:ext cx="1933916" cy="266706"/>
            </a:xfrm>
            <a:custGeom>
              <a:avLst/>
              <a:gdLst>
                <a:gd name="connsiteX0" fmla="*/ 0 w 1924050"/>
                <a:gd name="connsiteY0" fmla="*/ 0 h 266706"/>
                <a:gd name="connsiteX1" fmla="*/ 933450 w 1924050"/>
                <a:gd name="connsiteY1" fmla="*/ 266700 h 266706"/>
                <a:gd name="connsiteX2" fmla="*/ 1924050 w 1924050"/>
                <a:gd name="connsiteY2" fmla="*/ 6350 h 26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4050" h="266706">
                  <a:moveTo>
                    <a:pt x="0" y="0"/>
                  </a:moveTo>
                  <a:cubicBezTo>
                    <a:pt x="306387" y="132821"/>
                    <a:pt x="612775" y="265642"/>
                    <a:pt x="933450" y="266700"/>
                  </a:cubicBezTo>
                  <a:cubicBezTo>
                    <a:pt x="1254125" y="267758"/>
                    <a:pt x="1589087" y="137054"/>
                    <a:pt x="1924050" y="635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6321376" y="1297228"/>
              <a:ext cx="4933" cy="82715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altLang="zh-CN" dirty="0" smtClean="0"/>
              <a:t>S</a:t>
            </a:r>
            <a:r>
              <a:rPr lang="en-US" dirty="0" smtClean="0"/>
              <a:t>tructure </a:t>
            </a:r>
            <a:r>
              <a:rPr lang="en-US" dirty="0"/>
              <a:t>of </a:t>
            </a:r>
            <a:r>
              <a:rPr lang="en-US" altLang="zh-CN" dirty="0" smtClean="0"/>
              <a:t>the Talk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9345241" y="1679603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1184873" y="1059139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199810" y="1059139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352052" y="1305061"/>
            <a:ext cx="1813513" cy="819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Neural Quantization</a:t>
            </a:r>
            <a:endParaRPr lang="en-US" sz="2000" dirty="0"/>
          </a:p>
        </p:txBody>
      </p:sp>
      <p:sp>
        <p:nvSpPr>
          <p:cNvPr id="26" name="Rectangle 25"/>
          <p:cNvSpPr/>
          <p:nvPr/>
        </p:nvSpPr>
        <p:spPr>
          <a:xfrm>
            <a:off x="4078244" y="1305059"/>
            <a:ext cx="2243132" cy="819319"/>
          </a:xfrm>
          <a:prstGeom prst="rect">
            <a:avLst/>
          </a:prstGeom>
          <a:solidFill>
            <a:srgbClr val="006198">
              <a:alpha val="16000"/>
            </a:srgbClr>
          </a:solidFill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Conventional DSP Techniques</a:t>
            </a:r>
            <a:endParaRPr lang="en-US" sz="2000" dirty="0"/>
          </a:p>
        </p:txBody>
      </p:sp>
      <p:sp>
        <p:nvSpPr>
          <p:cNvPr id="27" name="Rectangle 26"/>
          <p:cNvSpPr/>
          <p:nvPr/>
        </p:nvSpPr>
        <p:spPr>
          <a:xfrm>
            <a:off x="8250827" y="1305059"/>
            <a:ext cx="1813513" cy="819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Perceptual Loss</a:t>
            </a:r>
            <a:endParaRPr lang="en-US" sz="2000" dirty="0"/>
          </a:p>
        </p:txBody>
      </p:sp>
      <p:sp>
        <p:nvSpPr>
          <p:cNvPr id="31" name="Down Arrow 30"/>
          <p:cNvSpPr/>
          <p:nvPr/>
        </p:nvSpPr>
        <p:spPr>
          <a:xfrm flipH="1">
            <a:off x="4705975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 flipH="1">
            <a:off x="8684853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4982457" y="2332326"/>
            <a:ext cx="1832089" cy="751419"/>
            <a:chOff x="5575112" y="2416991"/>
            <a:chExt cx="1832089" cy="751419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22" name="Round Same Side Corner Rectangle 21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Multistage vector quantization</a:t>
              </a:r>
              <a:endParaRPr lang="en-US" sz="16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982457" y="3331393"/>
            <a:ext cx="1832089" cy="751419"/>
            <a:chOff x="5575112" y="2416991"/>
            <a:chExt cx="1832089" cy="751419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39" name="Round Same Side Corner Rectangle 38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Linear predictive coding</a:t>
              </a:r>
              <a:endParaRPr lang="en-US" sz="16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982457" y="4279660"/>
            <a:ext cx="1832089" cy="751419"/>
            <a:chOff x="5575112" y="2416991"/>
            <a:chExt cx="1832089" cy="751419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42" name="Round Same Side Corner Rectangle 41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Human auditory perception</a:t>
              </a:r>
              <a:endParaRPr lang="en-US" sz="1600" dirty="0"/>
            </a:p>
          </p:txBody>
        </p:sp>
      </p:grpSp>
      <p:sp>
        <p:nvSpPr>
          <p:cNvPr id="20" name="Down Arrow 19"/>
          <p:cNvSpPr/>
          <p:nvPr/>
        </p:nvSpPr>
        <p:spPr>
          <a:xfrm flipH="1">
            <a:off x="758770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1036990" y="2332326"/>
            <a:ext cx="1832089" cy="751419"/>
            <a:chOff x="5575112" y="2416991"/>
            <a:chExt cx="1832089" cy="751419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8" name="Round Same Side Corner Rectangle 47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solidFill>
                <a:schemeClr val="accent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Soft-to-hard quantization</a:t>
              </a:r>
              <a:endParaRPr lang="en-US" sz="16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036990" y="3331393"/>
            <a:ext cx="1832089" cy="751419"/>
            <a:chOff x="5575112" y="2416991"/>
            <a:chExt cx="1832089" cy="751419"/>
          </a:xfr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shape">
              <a:fillToRect l="50000" t="50000" r="50000" b="50000"/>
            </a:path>
            <a:tileRect/>
          </a:gradFill>
        </p:grpSpPr>
        <p:sp>
          <p:nvSpPr>
            <p:cNvPr id="51" name="Round Same Side Corner Rectangle 50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Cross-module residual learning</a:t>
              </a:r>
              <a:endParaRPr lang="en-US" sz="1600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036990" y="4325985"/>
            <a:ext cx="1832089" cy="751419"/>
            <a:chOff x="5575112" y="2416991"/>
            <a:chExt cx="1832089" cy="751419"/>
          </a:xfr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shape">
              <a:fillToRect l="50000" t="50000" r="50000" b="50000"/>
            </a:path>
            <a:tileRect/>
          </a:gradFill>
        </p:grpSpPr>
        <p:sp>
          <p:nvSpPr>
            <p:cNvPr id="54" name="Round Same Side Corner Rectangle 53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Collaborative quantization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968754" y="2637120"/>
            <a:ext cx="1832089" cy="751419"/>
            <a:chOff x="5575112" y="2416991"/>
            <a:chExt cx="1832089" cy="751419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7" name="Round Same Side Corner Rectangle 56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solidFill>
                <a:schemeClr val="accent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Discrepancy in metrics</a:t>
              </a:r>
              <a:endParaRPr lang="en-US" sz="16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8968754" y="3859499"/>
            <a:ext cx="1832089" cy="751419"/>
            <a:chOff x="5575112" y="2416991"/>
            <a:chExt cx="1832089" cy="751419"/>
          </a:xfr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shape">
              <a:fillToRect l="50000" t="50000" r="50000" b="50000"/>
            </a:path>
            <a:tileRect/>
          </a:gradFill>
        </p:grpSpPr>
        <p:sp>
          <p:nvSpPr>
            <p:cNvPr id="60" name="Round Same Side Corner Rectangle 59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585105" y="2503549"/>
              <a:ext cx="1822095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err="1" smtClean="0"/>
                <a:t>Psychoacoustical</a:t>
              </a:r>
              <a:r>
                <a:rPr lang="en-US" altLang="zh-CN" sz="1600" dirty="0" smtClean="0"/>
                <a:t> calibration</a:t>
              </a:r>
              <a:endParaRPr lang="en-US" sz="1600" dirty="0"/>
            </a:p>
          </p:txBody>
        </p:sp>
      </p:grpSp>
      <p:sp>
        <p:nvSpPr>
          <p:cNvPr id="89" name="Rectangle 88"/>
          <p:cNvSpPr/>
          <p:nvPr/>
        </p:nvSpPr>
        <p:spPr>
          <a:xfrm>
            <a:off x="6321375" y="1303693"/>
            <a:ext cx="1935801" cy="827035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28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1"/>
            <a:tileRect/>
          </a:gradFill>
          <a:ln w="6350">
            <a:solidFill>
              <a:schemeClr val="bg1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/>
          <p:cNvSpPr/>
          <p:nvPr/>
        </p:nvSpPr>
        <p:spPr>
          <a:xfrm flipH="1">
            <a:off x="6319959" y="1290878"/>
            <a:ext cx="1924050" cy="266706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/>
          <p:cNvSpPr/>
          <p:nvPr/>
        </p:nvSpPr>
        <p:spPr>
          <a:xfrm flipH="1" flipV="1">
            <a:off x="6315026" y="1876722"/>
            <a:ext cx="1933916" cy="266706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/>
          <p:cNvCxnSpPr/>
          <p:nvPr/>
        </p:nvCxnSpPr>
        <p:spPr>
          <a:xfrm flipH="1">
            <a:off x="6308675" y="1297228"/>
            <a:ext cx="4933" cy="82715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8257177" y="1297228"/>
            <a:ext cx="0" cy="833500"/>
          </a:xfrm>
          <a:prstGeom prst="line">
            <a:avLst/>
          </a:prstGeom>
          <a:ln>
            <a:solidFill>
              <a:srgbClr val="990000"/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737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20" grpId="0" animBg="1"/>
      <p:bldP spid="8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- law </a:t>
            </a:r>
            <a:r>
              <a:rPr lang="en-US" dirty="0" err="1" smtClean="0"/>
              <a:t>companding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Compress and expand the bit depth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Scenario </a:t>
            </a:r>
          </a:p>
          <a:p>
            <a:pPr lvl="1"/>
            <a:r>
              <a:rPr lang="en-US" altLang="zh-CN" dirty="0" smtClean="0"/>
              <a:t>Transmitting a telephone </a:t>
            </a:r>
            <a:r>
              <a:rPr lang="en-US" altLang="zh-CN" dirty="0"/>
              <a:t>audio signal </a:t>
            </a:r>
            <a:endParaRPr lang="en-US" altLang="zh-CN" dirty="0"/>
          </a:p>
          <a:p>
            <a:pPr lvl="1"/>
            <a:r>
              <a:rPr lang="en-US" altLang="zh-CN" dirty="0" smtClean="0"/>
              <a:t>Compress </a:t>
            </a:r>
            <a:r>
              <a:rPr lang="en-US" altLang="zh-CN" dirty="0" smtClean="0"/>
              <a:t>the bit-depth from 16-bit to 8-bit per </a:t>
            </a:r>
            <a:r>
              <a:rPr lang="en-US" altLang="zh-CN" dirty="0"/>
              <a:t>sample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Expand </a:t>
            </a:r>
            <a:r>
              <a:rPr lang="en-US" altLang="zh-CN" dirty="0"/>
              <a:t>the bit-depth from 8</a:t>
            </a:r>
            <a:r>
              <a:rPr lang="en-US" altLang="zh-CN" dirty="0" smtClean="0"/>
              <a:t>-</a:t>
            </a:r>
            <a:r>
              <a:rPr lang="en-US" altLang="zh-CN" dirty="0"/>
              <a:t>bit to </a:t>
            </a:r>
            <a:r>
              <a:rPr lang="en-US" altLang="zh-CN" dirty="0" smtClean="0"/>
              <a:t>16-</a:t>
            </a:r>
            <a:r>
              <a:rPr lang="en-US" altLang="zh-CN" dirty="0"/>
              <a:t>bit per sample 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r>
              <a:rPr lang="en-US" altLang="zh-CN" dirty="0" smtClean="0"/>
              <a:t>If it is linearly </a:t>
            </a:r>
            <a:r>
              <a:rPr lang="en-US" altLang="zh-CN" dirty="0" err="1" smtClean="0"/>
              <a:t>companded</a:t>
            </a:r>
            <a:r>
              <a:rPr lang="en-US" altLang="zh-CN" dirty="0" smtClean="0"/>
              <a:t>,</a:t>
            </a:r>
          </a:p>
          <a:p>
            <a:pPr lvl="1"/>
            <a:r>
              <a:rPr lang="en-US" altLang="zh-CN" dirty="0"/>
              <a:t>The amount of quantization </a:t>
            </a:r>
            <a:r>
              <a:rPr lang="en-US" altLang="zh-CN" dirty="0" smtClean="0"/>
              <a:t>error for samples with small amplitudes is the same with that for high-amplitude ones.</a:t>
            </a:r>
          </a:p>
          <a:p>
            <a:pPr lvl="1"/>
            <a:r>
              <a:rPr lang="en-US" altLang="zh-CN" dirty="0" smtClean="0"/>
              <a:t>All samples with the amplitude from 0 to 255 will be rounded down to 0.</a:t>
            </a:r>
          </a:p>
          <a:p>
            <a:pPr lvl="1"/>
            <a:endParaRPr lang="en-US" altLang="zh-C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98" y="338669"/>
            <a:ext cx="266416" cy="33302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3113964" y="4256099"/>
            <a:ext cx="7769936" cy="1080308"/>
            <a:chOff x="1485825" y="4516045"/>
            <a:chExt cx="7769936" cy="108030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85825" y="4516045"/>
              <a:ext cx="7731836" cy="1065877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5679937" y="4567653"/>
              <a:ext cx="3575824" cy="1028700"/>
            </a:xfrm>
            <a:prstGeom prst="rect">
              <a:avLst/>
            </a:prstGeom>
            <a:solidFill>
              <a:srgbClr val="FFFFFF"/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5201" y="1789570"/>
            <a:ext cx="2768600" cy="2170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5202" y="2075320"/>
            <a:ext cx="2768600" cy="21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302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- law </a:t>
            </a:r>
            <a:r>
              <a:rPr lang="en-US" dirty="0" err="1" smtClean="0"/>
              <a:t>companding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More quantization levels for smaller values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Compression</a:t>
            </a:r>
          </a:p>
          <a:p>
            <a:pPr marL="209550" lvl="1" indent="0">
              <a:buNone/>
            </a:pPr>
            <a:endParaRPr lang="en-US" dirty="0" smtClean="0"/>
          </a:p>
          <a:p>
            <a:pPr marL="209550" lvl="1" indent="0">
              <a:buNone/>
            </a:pPr>
            <a:endParaRPr lang="nl-NL" dirty="0" smtClean="0"/>
          </a:p>
          <a:p>
            <a:pPr lvl="1"/>
            <a:r>
              <a:rPr lang="nl-NL" dirty="0" smtClean="0"/>
              <a:t>mu(33/32768) </a:t>
            </a:r>
            <a:r>
              <a:rPr lang="nl-NL" dirty="0"/>
              <a:t>= 0.0412;</a:t>
            </a:r>
          </a:p>
          <a:p>
            <a:pPr lvl="1"/>
            <a:r>
              <a:rPr lang="nl-NL" dirty="0"/>
              <a:t>floor(128*0.0412) = 5</a:t>
            </a:r>
            <a:r>
              <a:rPr lang="nl-NL" dirty="0" smtClean="0"/>
              <a:t>;</a:t>
            </a:r>
            <a:endParaRPr lang="en-US" altLang="zh-CN" dirty="0" smtClean="0"/>
          </a:p>
          <a:p>
            <a:r>
              <a:rPr lang="en-US" altLang="zh-CN" dirty="0" smtClean="0"/>
              <a:t>Expansion</a:t>
            </a:r>
          </a:p>
          <a:p>
            <a:endParaRPr lang="nl-NL" dirty="0" smtClean="0"/>
          </a:p>
          <a:p>
            <a:pPr lvl="1"/>
            <a:endParaRPr lang="pt-BR" dirty="0" smtClean="0"/>
          </a:p>
          <a:p>
            <a:pPr lvl="1"/>
            <a:r>
              <a:rPr lang="pt-BR" dirty="0" err="1" smtClean="0"/>
              <a:t>mu_inv</a:t>
            </a:r>
            <a:r>
              <a:rPr lang="pt-BR" dirty="0" smtClean="0"/>
              <a:t>(</a:t>
            </a:r>
            <a:r>
              <a:rPr lang="pt-BR" dirty="0"/>
              <a:t>5/128) = .00094846</a:t>
            </a:r>
          </a:p>
          <a:p>
            <a:pPr lvl="1"/>
            <a:r>
              <a:rPr lang="pt-BR" dirty="0" err="1"/>
              <a:t>ceil</a:t>
            </a:r>
            <a:r>
              <a:rPr lang="pt-BR" dirty="0"/>
              <a:t>(32768* .00094846) = </a:t>
            </a:r>
            <a:r>
              <a:rPr lang="pt-BR" dirty="0" smtClean="0"/>
              <a:t>32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98" y="338669"/>
            <a:ext cx="266416" cy="3330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825" y="4516045"/>
            <a:ext cx="7731836" cy="106587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277" y="984654"/>
            <a:ext cx="5256023" cy="353139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789" y="1426287"/>
            <a:ext cx="2781300" cy="50411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789" y="3017356"/>
            <a:ext cx="3146346" cy="52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090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- law </a:t>
            </a:r>
            <a:r>
              <a:rPr lang="en-US" dirty="0" err="1" smtClean="0"/>
              <a:t>companding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Can it be used to weigh the MSE loss term?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1178" y="1071610"/>
            <a:ext cx="7097522" cy="4514054"/>
          </a:xfrm>
        </p:spPr>
        <p:txBody>
          <a:bodyPr/>
          <a:lstStyle/>
          <a:p>
            <a:r>
              <a:rPr lang="en-US" altLang="zh-CN" dirty="0" smtClean="0"/>
              <a:t>Interestingly, the kernels “learned” from our neural </a:t>
            </a:r>
            <a:r>
              <a:rPr lang="en-US" altLang="zh-CN" dirty="0" err="1" smtClean="0"/>
              <a:t>quantizer</a:t>
            </a:r>
            <a:r>
              <a:rPr lang="en-US" altLang="zh-CN" dirty="0" smtClean="0"/>
              <a:t> reflect the flavor of </a:t>
            </a:r>
            <a:r>
              <a:rPr lang="en-US" dirty="0"/>
              <a:t> </a:t>
            </a:r>
            <a:r>
              <a:rPr lang="en-US" dirty="0" smtClean="0"/>
              <a:t>    - </a:t>
            </a:r>
            <a:r>
              <a:rPr lang="en-US" dirty="0"/>
              <a:t>law </a:t>
            </a:r>
            <a:r>
              <a:rPr lang="en-US" dirty="0" err="1" smtClean="0"/>
              <a:t>companding</a:t>
            </a:r>
            <a:endParaRPr lang="en-US" dirty="0" smtClean="0"/>
          </a:p>
          <a:p>
            <a:pPr lvl="1"/>
            <a:r>
              <a:rPr lang="en-US" altLang="zh-CN" dirty="0" smtClean="0"/>
              <a:t>More quantization levels for smaller values.</a:t>
            </a:r>
          </a:p>
          <a:p>
            <a:r>
              <a:rPr lang="zh-CN" altLang="zh-CN" dirty="0" smtClean="0"/>
              <a:t>R</a:t>
            </a:r>
            <a:r>
              <a:rPr lang="en-US" altLang="zh-CN" dirty="0" err="1" smtClean="0"/>
              <a:t>ethink</a:t>
            </a:r>
            <a:r>
              <a:rPr lang="en-US" altLang="zh-CN" dirty="0" smtClean="0"/>
              <a:t> the mean-squared error</a:t>
            </a:r>
          </a:p>
          <a:p>
            <a:pPr lvl="1"/>
            <a:r>
              <a:rPr lang="en-US" altLang="zh-CN" dirty="0" smtClean="0"/>
              <a:t>The data:</a:t>
            </a:r>
          </a:p>
          <a:p>
            <a:pPr lvl="1"/>
            <a:r>
              <a:rPr lang="en-US" altLang="zh-CN" dirty="0" smtClean="0"/>
              <a:t>The estimate-1:</a:t>
            </a:r>
          </a:p>
          <a:p>
            <a:pPr lvl="1"/>
            <a:r>
              <a:rPr lang="en-US" altLang="zh-CN" dirty="0" smtClean="0"/>
              <a:t>The estimate-2:</a:t>
            </a:r>
          </a:p>
          <a:p>
            <a:pPr lvl="1"/>
            <a:r>
              <a:rPr lang="en-US" altLang="zh-CN" dirty="0" smtClean="0"/>
              <a:t>Equivalent MSE, but should they be considered the same?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98" y="338669"/>
            <a:ext cx="266416" cy="333020"/>
          </a:xfrm>
          <a:prstGeom prst="rect">
            <a:avLst/>
          </a:prstGeom>
        </p:spPr>
      </p:pic>
      <p:pic>
        <p:nvPicPr>
          <p:cNvPr id="8" name="Picture 7" descr="32bins.pdf">
            <a:extLst>
              <a:ext uri="{FF2B5EF4-FFF2-40B4-BE49-F238E27FC236}">
                <a16:creationId xmlns:a16="http://schemas.microsoft.com/office/drawing/2014/main" xmlns="" id="{6D38F494-2BBB-D34F-89D3-70E952805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772" y="1071610"/>
            <a:ext cx="3228607" cy="29459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278B3E7-DC91-4945-98F8-23E6715C16B5}"/>
              </a:ext>
            </a:extLst>
          </p:cNvPr>
          <p:cNvSpPr txBox="1"/>
          <p:nvPr/>
        </p:nvSpPr>
        <p:spPr>
          <a:xfrm>
            <a:off x="7606566" y="3947320"/>
            <a:ext cx="263313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Distribution of 32 learned </a:t>
            </a:r>
          </a:p>
          <a:p>
            <a:pPr algn="ctr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quantization bins in the AE modules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825" y="4516045"/>
            <a:ext cx="7731836" cy="106587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2701640" y="1451589"/>
            <a:ext cx="168560" cy="2107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2714" y="2427337"/>
            <a:ext cx="2781300" cy="25284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9214" y="2718282"/>
            <a:ext cx="2870138" cy="26651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23814" y="2997479"/>
            <a:ext cx="2870138" cy="26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85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Wave-U-Net Quantization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Can a Wave-U-Net be used for coding?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1178" y="1071610"/>
            <a:ext cx="3565079" cy="4514054"/>
          </a:xfrm>
        </p:spPr>
        <p:txBody>
          <a:bodyPr/>
          <a:lstStyle/>
          <a:p>
            <a:r>
              <a:rPr lang="en-US" dirty="0" smtClean="0"/>
              <a:t>A plain </a:t>
            </a:r>
            <a:r>
              <a:rPr lang="en-US" dirty="0" err="1" smtClean="0"/>
              <a:t>autoencoder</a:t>
            </a:r>
            <a:r>
              <a:rPr lang="en-US" dirty="0" smtClean="0"/>
              <a:t> with identical shortcuts</a:t>
            </a:r>
          </a:p>
          <a:p>
            <a:r>
              <a:rPr lang="en-US" dirty="0" smtClean="0"/>
              <a:t>Popular for image segmentation, audio separation, speech enhancement, etc.</a:t>
            </a:r>
          </a:p>
          <a:p>
            <a:r>
              <a:rPr lang="en-US" dirty="0" smtClean="0"/>
              <a:t>Have been used in audio coding, but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46257" y="1998134"/>
            <a:ext cx="2048934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788399" y="1998133"/>
            <a:ext cx="2048934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430457" y="2810934"/>
            <a:ext cx="1464734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788399" y="2810933"/>
            <a:ext cx="1464734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870724" y="3623733"/>
            <a:ext cx="1024467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788399" y="3640666"/>
            <a:ext cx="1024467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074422" y="4521200"/>
            <a:ext cx="482602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5895191" y="1998133"/>
            <a:ext cx="2893208" cy="406400"/>
          </a:xfrm>
          <a:prstGeom prst="right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dirty="0" smtClean="0"/>
              <a:t>Add/</a:t>
            </a:r>
            <a:r>
              <a:rPr lang="en-US" dirty="0" err="1" smtClean="0"/>
              <a:t>Concat</a:t>
            </a:r>
            <a:endParaRPr lang="en-US" dirty="0"/>
          </a:p>
        </p:txBody>
      </p:sp>
      <p:sp>
        <p:nvSpPr>
          <p:cNvPr id="17" name="Right Arrow 16"/>
          <p:cNvSpPr/>
          <p:nvPr/>
        </p:nvSpPr>
        <p:spPr>
          <a:xfrm>
            <a:off x="5895191" y="2810933"/>
            <a:ext cx="2893208" cy="406400"/>
          </a:xfrm>
          <a:prstGeom prst="right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dirty="0"/>
              <a:t>Add/</a:t>
            </a:r>
            <a:r>
              <a:rPr lang="en-US" dirty="0" err="1"/>
              <a:t>Concat</a:t>
            </a:r>
            <a:endParaRPr lang="en-US" dirty="0"/>
          </a:p>
        </p:txBody>
      </p:sp>
      <p:sp>
        <p:nvSpPr>
          <p:cNvPr id="18" name="Right Arrow 17"/>
          <p:cNvSpPr/>
          <p:nvPr/>
        </p:nvSpPr>
        <p:spPr>
          <a:xfrm>
            <a:off x="5895191" y="3623732"/>
            <a:ext cx="2893208" cy="406400"/>
          </a:xfrm>
          <a:prstGeom prst="right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dirty="0"/>
              <a:t>Add/</a:t>
            </a:r>
            <a:r>
              <a:rPr lang="en-US" dirty="0" err="1"/>
              <a:t>Concat</a:t>
            </a:r>
            <a:endParaRPr lang="en-US" dirty="0"/>
          </a:p>
        </p:txBody>
      </p:sp>
      <p:cxnSp>
        <p:nvCxnSpPr>
          <p:cNvPr id="20" name="Straight Arrow Connector 19"/>
          <p:cNvCxnSpPr>
            <a:endCxn id="8" idx="0"/>
          </p:cNvCxnSpPr>
          <p:nvPr/>
        </p:nvCxnSpPr>
        <p:spPr>
          <a:xfrm>
            <a:off x="4870724" y="1439334"/>
            <a:ext cx="0" cy="558800"/>
          </a:xfrm>
          <a:prstGeom prst="straightConnector1">
            <a:avLst/>
          </a:prstGeom>
          <a:ln w="9525" cmpd="sng">
            <a:solidFill>
              <a:schemeClr val="accent1"/>
            </a:solidFill>
            <a:prstDash val="solid"/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2" idx="0"/>
          </p:cNvCxnSpPr>
          <p:nvPr/>
        </p:nvCxnSpPr>
        <p:spPr>
          <a:xfrm>
            <a:off x="4870724" y="2404534"/>
            <a:ext cx="292100" cy="406400"/>
          </a:xfrm>
          <a:prstGeom prst="straightConnector1">
            <a:avLst/>
          </a:prstGeom>
          <a:ln w="9525" cmpd="sng">
            <a:solidFill>
              <a:schemeClr val="accent1"/>
            </a:solidFill>
            <a:prstDash val="solid"/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2"/>
            <a:endCxn id="14" idx="0"/>
          </p:cNvCxnSpPr>
          <p:nvPr/>
        </p:nvCxnSpPr>
        <p:spPr>
          <a:xfrm>
            <a:off x="5162824" y="3217334"/>
            <a:ext cx="220134" cy="406399"/>
          </a:xfrm>
          <a:prstGeom prst="straightConnector1">
            <a:avLst/>
          </a:prstGeom>
          <a:ln w="9525" cmpd="sng">
            <a:solidFill>
              <a:schemeClr val="accent1"/>
            </a:solidFill>
            <a:prstDash val="solid"/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4" idx="2"/>
            <a:endCxn id="16" idx="1"/>
          </p:cNvCxnSpPr>
          <p:nvPr/>
        </p:nvCxnSpPr>
        <p:spPr>
          <a:xfrm>
            <a:off x="5382958" y="4030133"/>
            <a:ext cx="1691464" cy="694267"/>
          </a:xfrm>
          <a:prstGeom prst="straightConnector1">
            <a:avLst/>
          </a:prstGeom>
          <a:ln w="9525" cmpd="sng">
            <a:solidFill>
              <a:schemeClr val="accent1"/>
            </a:solidFill>
            <a:prstDash val="solid"/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9812866" y="1439333"/>
            <a:ext cx="0" cy="558800"/>
          </a:xfrm>
          <a:prstGeom prst="straightConnector1">
            <a:avLst/>
          </a:prstGeom>
          <a:ln w="9525" cmpd="sng">
            <a:solidFill>
              <a:schemeClr val="accent1"/>
            </a:solidFill>
            <a:prstDash val="solid"/>
            <a:headEnd type="arrow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9520766" y="2404533"/>
            <a:ext cx="292100" cy="406400"/>
          </a:xfrm>
          <a:prstGeom prst="straightConnector1">
            <a:avLst/>
          </a:prstGeom>
          <a:ln w="9525" cmpd="sng">
            <a:solidFill>
              <a:schemeClr val="accent1"/>
            </a:solidFill>
            <a:prstDash val="solid"/>
            <a:headEnd type="arrow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9342964" y="3217334"/>
            <a:ext cx="220134" cy="406399"/>
          </a:xfrm>
          <a:prstGeom prst="straightConnector1">
            <a:avLst/>
          </a:prstGeom>
          <a:ln w="9525" cmpd="sng">
            <a:solidFill>
              <a:schemeClr val="accent1"/>
            </a:solidFill>
            <a:prstDash val="solid"/>
            <a:headEnd type="arrow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5" idx="2"/>
            <a:endCxn id="16" idx="3"/>
          </p:cNvCxnSpPr>
          <p:nvPr/>
        </p:nvCxnSpPr>
        <p:spPr>
          <a:xfrm flipH="1">
            <a:off x="7557024" y="4047066"/>
            <a:ext cx="1743609" cy="677334"/>
          </a:xfrm>
          <a:prstGeom prst="straightConnector1">
            <a:avLst/>
          </a:prstGeom>
          <a:ln w="9525" cmpd="sng">
            <a:solidFill>
              <a:schemeClr val="accent1"/>
            </a:solidFill>
            <a:prstDash val="solid"/>
            <a:headEnd type="arrow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085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7" grpId="0" animBg="1"/>
      <p:bldP spid="1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Wave-U-Net Quantization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From identical shortcuts to approximated shortcuts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1178" y="1071610"/>
            <a:ext cx="3562705" cy="4514054"/>
          </a:xfrm>
        </p:spPr>
        <p:txBody>
          <a:bodyPr>
            <a:normAutofit/>
          </a:bodyPr>
          <a:lstStyle/>
          <a:p>
            <a:r>
              <a:rPr lang="en-US" dirty="0" smtClean="0"/>
              <a:t>More observations can be acquired from empirical results</a:t>
            </a:r>
          </a:p>
          <a:p>
            <a:pPr lvl="1"/>
            <a:r>
              <a:rPr lang="en-US" dirty="0"/>
              <a:t>May not </a:t>
            </a:r>
            <a:r>
              <a:rPr lang="en-US" dirty="0" smtClean="0"/>
              <a:t>need </a:t>
            </a:r>
            <a:r>
              <a:rPr lang="en-US" dirty="0"/>
              <a:t>the bottleneck </a:t>
            </a:r>
          </a:p>
          <a:p>
            <a:pPr lvl="1"/>
            <a:r>
              <a:rPr lang="en-US" dirty="0" smtClean="0"/>
              <a:t>Dynamic bit allocation for identical shortcuts</a:t>
            </a:r>
          </a:p>
          <a:p>
            <a:pPr lvl="2"/>
            <a:r>
              <a:rPr lang="en-US" dirty="0"/>
              <a:t>Less bits for the one near the </a:t>
            </a:r>
            <a:r>
              <a:rPr lang="en-US" dirty="0" smtClean="0"/>
              <a:t>bottleneck</a:t>
            </a:r>
          </a:p>
          <a:p>
            <a:pPr lvl="2"/>
            <a:r>
              <a:rPr lang="en-US" dirty="0" smtClean="0"/>
              <a:t>May not even need to quantize all shortcuts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843883" y="1998133"/>
            <a:ext cx="2048934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788399" y="1998133"/>
            <a:ext cx="2048934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28083" y="2810933"/>
            <a:ext cx="1464734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788399" y="2810933"/>
            <a:ext cx="1464734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68350" y="3623732"/>
            <a:ext cx="1024467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788399" y="3640666"/>
            <a:ext cx="1024467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69674" y="4521199"/>
            <a:ext cx="482602" cy="406400"/>
          </a:xfrm>
          <a:prstGeom prst="rect">
            <a:avLst/>
          </a:prstGeom>
          <a:solidFill>
            <a:srgbClr val="FFB8B8"/>
          </a:solidFill>
          <a:ln w="6350">
            <a:solidFill>
              <a:srgbClr val="770D28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4868350" y="1439333"/>
            <a:ext cx="4944516" cy="3285066"/>
            <a:chOff x="4868350" y="1439333"/>
            <a:chExt cx="4944516" cy="3285066"/>
          </a:xfrm>
        </p:grpSpPr>
        <p:cxnSp>
          <p:nvCxnSpPr>
            <p:cNvPr id="18" name="Straight Arrow Connector 17"/>
            <p:cNvCxnSpPr>
              <a:endCxn id="7" idx="0"/>
            </p:cNvCxnSpPr>
            <p:nvPr/>
          </p:nvCxnSpPr>
          <p:spPr>
            <a:xfrm>
              <a:off x="4868350" y="1439333"/>
              <a:ext cx="0" cy="558800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endCxn id="9" idx="0"/>
            </p:cNvCxnSpPr>
            <p:nvPr/>
          </p:nvCxnSpPr>
          <p:spPr>
            <a:xfrm>
              <a:off x="4868350" y="2404533"/>
              <a:ext cx="292100" cy="406400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9" idx="2"/>
              <a:endCxn id="11" idx="0"/>
            </p:cNvCxnSpPr>
            <p:nvPr/>
          </p:nvCxnSpPr>
          <p:spPr>
            <a:xfrm>
              <a:off x="5160450" y="3217333"/>
              <a:ext cx="220134" cy="406399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1" idx="2"/>
              <a:endCxn id="13" idx="1"/>
            </p:cNvCxnSpPr>
            <p:nvPr/>
          </p:nvCxnSpPr>
          <p:spPr>
            <a:xfrm>
              <a:off x="5380584" y="4030132"/>
              <a:ext cx="1689090" cy="694267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H="1">
              <a:off x="9812866" y="1439333"/>
              <a:ext cx="0" cy="558800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arrow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H="1">
              <a:off x="9520766" y="2404533"/>
              <a:ext cx="292100" cy="406400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arrow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H="1">
              <a:off x="9342964" y="3217334"/>
              <a:ext cx="220134" cy="406399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arrow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12" idx="2"/>
              <a:endCxn id="13" idx="3"/>
            </p:cNvCxnSpPr>
            <p:nvPr/>
          </p:nvCxnSpPr>
          <p:spPr>
            <a:xfrm flipH="1">
              <a:off x="7552276" y="4047066"/>
              <a:ext cx="1748357" cy="677333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arrow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6524008" y="1827208"/>
            <a:ext cx="1633201" cy="757427"/>
            <a:chOff x="7646265" y="392483"/>
            <a:chExt cx="2277647" cy="10563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BBB8D296-792E-1842-BE86-B91AA6B6D8E0}"/>
                </a:ext>
              </a:extLst>
            </p:cNvPr>
            <p:cNvSpPr/>
            <p:nvPr/>
          </p:nvSpPr>
          <p:spPr>
            <a:xfrm>
              <a:off x="7646265" y="392483"/>
              <a:ext cx="2277647" cy="10563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28" name="Picture 27" descr="float_code.pdf">
              <a:extLst>
                <a:ext uri="{FF2B5EF4-FFF2-40B4-BE49-F238E27FC236}">
                  <a16:creationId xmlns:a16="http://schemas.microsoft.com/office/drawing/2014/main" xmlns="" id="{F6FF1469-47CA-3646-A90B-64DE5C746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1163" y="451211"/>
              <a:ext cx="1069595" cy="920148"/>
            </a:xfrm>
            <a:prstGeom prst="rect">
              <a:avLst/>
            </a:prstGeom>
          </p:spPr>
        </p:pic>
        <p:pic>
          <p:nvPicPr>
            <p:cNvPr id="29" name="Picture 28" descr="code.pdf">
              <a:extLst>
                <a:ext uri="{FF2B5EF4-FFF2-40B4-BE49-F238E27FC236}">
                  <a16:creationId xmlns:a16="http://schemas.microsoft.com/office/drawing/2014/main" xmlns="" id="{186F2548-4D20-B341-9348-5E7A09FDE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88399" y="456451"/>
              <a:ext cx="1077247" cy="926731"/>
            </a:xfrm>
            <a:prstGeom prst="rect">
              <a:avLst/>
            </a:prstGeom>
          </p:spPr>
        </p:pic>
      </p:grpSp>
      <p:sp>
        <p:nvSpPr>
          <p:cNvPr id="38" name="Right Arrow 37"/>
          <p:cNvSpPr/>
          <p:nvPr/>
        </p:nvSpPr>
        <p:spPr>
          <a:xfrm>
            <a:off x="8157209" y="1998133"/>
            <a:ext cx="631190" cy="406400"/>
          </a:xfrm>
          <a:prstGeom prst="rightArrow">
            <a:avLst/>
          </a:prstGeom>
          <a:noFill/>
          <a:ln w="635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9" name="Right Arrow 38"/>
          <p:cNvSpPr/>
          <p:nvPr/>
        </p:nvSpPr>
        <p:spPr>
          <a:xfrm>
            <a:off x="5892817" y="1998133"/>
            <a:ext cx="631191" cy="406400"/>
          </a:xfrm>
          <a:prstGeom prst="right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6524008" y="2637252"/>
            <a:ext cx="1633201" cy="757427"/>
            <a:chOff x="7646265" y="392483"/>
            <a:chExt cx="2277647" cy="10563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BBB8D296-792E-1842-BE86-B91AA6B6D8E0}"/>
                </a:ext>
              </a:extLst>
            </p:cNvPr>
            <p:cNvSpPr/>
            <p:nvPr/>
          </p:nvSpPr>
          <p:spPr>
            <a:xfrm>
              <a:off x="7646265" y="392483"/>
              <a:ext cx="2277647" cy="10563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42" name="Picture 41" descr="float_code.pdf">
              <a:extLst>
                <a:ext uri="{FF2B5EF4-FFF2-40B4-BE49-F238E27FC236}">
                  <a16:creationId xmlns:a16="http://schemas.microsoft.com/office/drawing/2014/main" xmlns="" id="{F6FF1469-47CA-3646-A90B-64DE5C746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1163" y="451211"/>
              <a:ext cx="1069595" cy="920148"/>
            </a:xfrm>
            <a:prstGeom prst="rect">
              <a:avLst/>
            </a:prstGeom>
          </p:spPr>
        </p:pic>
        <p:pic>
          <p:nvPicPr>
            <p:cNvPr id="43" name="Picture 42" descr="code.pdf">
              <a:extLst>
                <a:ext uri="{FF2B5EF4-FFF2-40B4-BE49-F238E27FC236}">
                  <a16:creationId xmlns:a16="http://schemas.microsoft.com/office/drawing/2014/main" xmlns="" id="{186F2548-4D20-B341-9348-5E7A09FDE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88399" y="456451"/>
              <a:ext cx="1077247" cy="926731"/>
            </a:xfrm>
            <a:prstGeom prst="rect">
              <a:avLst/>
            </a:prstGeom>
          </p:spPr>
        </p:pic>
      </p:grpSp>
      <p:sp>
        <p:nvSpPr>
          <p:cNvPr id="44" name="Right Arrow 43"/>
          <p:cNvSpPr/>
          <p:nvPr/>
        </p:nvSpPr>
        <p:spPr>
          <a:xfrm>
            <a:off x="8157209" y="2808177"/>
            <a:ext cx="631190" cy="406400"/>
          </a:xfrm>
          <a:prstGeom prst="rightArrow">
            <a:avLst/>
          </a:prstGeom>
          <a:noFill/>
          <a:ln w="635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45" name="Right Arrow 44"/>
          <p:cNvSpPr/>
          <p:nvPr/>
        </p:nvSpPr>
        <p:spPr>
          <a:xfrm>
            <a:off x="5892817" y="2808177"/>
            <a:ext cx="631191" cy="406400"/>
          </a:xfrm>
          <a:prstGeom prst="right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6524008" y="3446956"/>
            <a:ext cx="1633201" cy="757427"/>
            <a:chOff x="7646265" y="392483"/>
            <a:chExt cx="2277647" cy="10563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xmlns="" id="{BBB8D296-792E-1842-BE86-B91AA6B6D8E0}"/>
                </a:ext>
              </a:extLst>
            </p:cNvPr>
            <p:cNvSpPr/>
            <p:nvPr/>
          </p:nvSpPr>
          <p:spPr>
            <a:xfrm>
              <a:off x="7646265" y="392483"/>
              <a:ext cx="2277647" cy="10563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48" name="Picture 47" descr="float_code.pdf">
              <a:extLst>
                <a:ext uri="{FF2B5EF4-FFF2-40B4-BE49-F238E27FC236}">
                  <a16:creationId xmlns:a16="http://schemas.microsoft.com/office/drawing/2014/main" xmlns="" id="{F6FF1469-47CA-3646-A90B-64DE5C746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1163" y="451211"/>
              <a:ext cx="1069595" cy="920148"/>
            </a:xfrm>
            <a:prstGeom prst="rect">
              <a:avLst/>
            </a:prstGeom>
          </p:spPr>
        </p:pic>
        <p:pic>
          <p:nvPicPr>
            <p:cNvPr id="49" name="Picture 48" descr="code.pdf">
              <a:extLst>
                <a:ext uri="{FF2B5EF4-FFF2-40B4-BE49-F238E27FC236}">
                  <a16:creationId xmlns:a16="http://schemas.microsoft.com/office/drawing/2014/main" xmlns="" id="{186F2548-4D20-B341-9348-5E7A09FDE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88399" y="456451"/>
              <a:ext cx="1077247" cy="926731"/>
            </a:xfrm>
            <a:prstGeom prst="rect">
              <a:avLst/>
            </a:prstGeom>
          </p:spPr>
        </p:pic>
      </p:grpSp>
      <p:sp>
        <p:nvSpPr>
          <p:cNvPr id="50" name="Right Arrow 49"/>
          <p:cNvSpPr/>
          <p:nvPr/>
        </p:nvSpPr>
        <p:spPr>
          <a:xfrm>
            <a:off x="8157209" y="3617881"/>
            <a:ext cx="631190" cy="406400"/>
          </a:xfrm>
          <a:prstGeom prst="rightArrow">
            <a:avLst/>
          </a:prstGeom>
          <a:noFill/>
          <a:ln w="635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1" name="Right Arrow 50"/>
          <p:cNvSpPr/>
          <p:nvPr/>
        </p:nvSpPr>
        <p:spPr>
          <a:xfrm>
            <a:off x="5892817" y="3617881"/>
            <a:ext cx="631191" cy="406400"/>
          </a:xfrm>
          <a:prstGeom prst="right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91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Wave-U-Net Quantization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From scalar quantization to vector quantization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1178" y="1071610"/>
            <a:ext cx="10269787" cy="4514054"/>
          </a:xfrm>
        </p:spPr>
        <p:txBody>
          <a:bodyPr/>
          <a:lstStyle/>
          <a:p>
            <a:r>
              <a:rPr lang="en-US" dirty="0" smtClean="0"/>
              <a:t>The current </a:t>
            </a:r>
            <a:r>
              <a:rPr lang="en-US" dirty="0" err="1" smtClean="0"/>
              <a:t>Softmax</a:t>
            </a:r>
            <a:r>
              <a:rPr lang="en-US" dirty="0" smtClean="0"/>
              <a:t> </a:t>
            </a:r>
            <a:r>
              <a:rPr lang="en-US" dirty="0" err="1" smtClean="0"/>
              <a:t>quantiztion</a:t>
            </a:r>
            <a:r>
              <a:rPr lang="en-US" dirty="0" smtClean="0"/>
              <a:t> is scalar-based</a:t>
            </a:r>
          </a:p>
          <a:p>
            <a:pPr lvl="1"/>
            <a:r>
              <a:rPr lang="en-US" dirty="0" smtClean="0"/>
              <a:t>Temporal pattern not utilized</a:t>
            </a:r>
          </a:p>
          <a:p>
            <a:r>
              <a:rPr lang="en-US" dirty="0" smtClean="0"/>
              <a:t>How about a trainable VQ</a:t>
            </a:r>
          </a:p>
          <a:p>
            <a:pPr lvl="1"/>
            <a:r>
              <a:rPr lang="en-US" dirty="0" smtClean="0"/>
              <a:t>The code is just the index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A. V. D. </a:t>
            </a:r>
            <a:r>
              <a:rPr lang="en-US" dirty="0" err="1" smtClean="0"/>
              <a:t>Oord</a:t>
            </a:r>
            <a:r>
              <a:rPr lang="en-US" dirty="0" smtClean="0"/>
              <a:t>, et al, Neural </a:t>
            </a:r>
            <a:r>
              <a:rPr lang="en-US" dirty="0"/>
              <a:t>Discrete Representation Learning</a:t>
            </a:r>
          </a:p>
        </p:txBody>
      </p:sp>
      <p:grpSp>
        <p:nvGrpSpPr>
          <p:cNvPr id="160" name="Group 159"/>
          <p:cNvGrpSpPr/>
          <p:nvPr/>
        </p:nvGrpSpPr>
        <p:grpSpPr>
          <a:xfrm>
            <a:off x="281179" y="2597329"/>
            <a:ext cx="10269785" cy="2915308"/>
            <a:chOff x="281179" y="2597329"/>
            <a:chExt cx="10269785" cy="2915308"/>
          </a:xfrm>
        </p:grpSpPr>
        <p:grpSp>
          <p:nvGrpSpPr>
            <p:cNvPr id="88" name="Group 87"/>
            <p:cNvGrpSpPr/>
            <p:nvPr/>
          </p:nvGrpSpPr>
          <p:grpSpPr>
            <a:xfrm>
              <a:off x="2252514" y="2597329"/>
              <a:ext cx="2195651" cy="1385148"/>
              <a:chOff x="3571423" y="2095892"/>
              <a:chExt cx="3153863" cy="1989645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3571423" y="2120901"/>
                <a:ext cx="3153863" cy="1964636"/>
              </a:xfrm>
              <a:prstGeom prst="rect">
                <a:avLst/>
              </a:prstGeom>
              <a:solidFill>
                <a:srgbClr val="F2E2E2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 rot="16200000">
                <a:off x="3308880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6200000">
                <a:off x="3813363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44" name="Rectangle 43"/>
              <p:cNvSpPr/>
              <p:nvPr/>
            </p:nvSpPr>
            <p:spPr>
              <a:xfrm rot="16200000">
                <a:off x="4307550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45" name="Rectangle 44"/>
              <p:cNvSpPr/>
              <p:nvPr/>
            </p:nvSpPr>
            <p:spPr>
              <a:xfrm rot="16200000">
                <a:off x="4812033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 rot="16200000">
                <a:off x="5676861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778094" y="3886022"/>
                <a:ext cx="247094" cy="51478"/>
              </a:xfrm>
              <a:prstGeom prst="rect">
                <a:avLst/>
              </a:prstGeom>
            </p:spPr>
          </p:pic>
          <p:sp>
            <p:nvSpPr>
              <p:cNvPr id="48" name="TextBox 47"/>
              <p:cNvSpPr txBox="1"/>
              <p:nvPr/>
            </p:nvSpPr>
            <p:spPr>
              <a:xfrm>
                <a:off x="3801840" y="2095892"/>
                <a:ext cx="1657140" cy="2744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600" b="1" dirty="0" smtClean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Embedding dictionary</a:t>
                </a:r>
                <a:endParaRPr lang="en-US" sz="1600" b="1" dirty="0" smtClean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endParaRPr>
              </a:p>
            </p:txBody>
          </p:sp>
        </p:grpSp>
        <p:sp>
          <p:nvSpPr>
            <p:cNvPr id="49" name="Rectangle 48"/>
            <p:cNvSpPr/>
            <p:nvPr/>
          </p:nvSpPr>
          <p:spPr>
            <a:xfrm>
              <a:off x="939047" y="4219573"/>
              <a:ext cx="1339195" cy="541468"/>
            </a:xfrm>
            <a:prstGeom prst="rect">
              <a:avLst/>
            </a:prstGeom>
            <a:solidFill>
              <a:srgbClr val="FFB8B8"/>
            </a:solidFill>
            <a:ln w="6350">
              <a:solidFill>
                <a:srgbClr val="770D28"/>
              </a:solidFill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2"/>
                  </a:solidFill>
                </a:rPr>
                <a:t>Calculate the distance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693766" y="4219573"/>
              <a:ext cx="1339195" cy="541468"/>
            </a:xfrm>
            <a:prstGeom prst="rect">
              <a:avLst/>
            </a:prstGeom>
            <a:solidFill>
              <a:srgbClr val="FFB8B8"/>
            </a:solidFill>
            <a:ln w="6350">
              <a:solidFill>
                <a:srgbClr val="770D28"/>
              </a:solidFill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a</a:t>
              </a:r>
              <a:r>
                <a:rPr lang="en-US" dirty="0" err="1" smtClean="0">
                  <a:solidFill>
                    <a:schemeClr val="tx2"/>
                  </a:solidFill>
                </a:rPr>
                <a:t>rgmin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450993" y="4219573"/>
              <a:ext cx="1339195" cy="541468"/>
            </a:xfrm>
            <a:prstGeom prst="rect">
              <a:avLst/>
            </a:prstGeom>
            <a:solidFill>
              <a:srgbClr val="FFB8B8"/>
            </a:solidFill>
            <a:ln w="6350">
              <a:solidFill>
                <a:srgbClr val="770D28"/>
              </a:solidFill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2"/>
                  </a:solidFill>
                </a:rPr>
                <a:t>Get the index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1583501" y="3298609"/>
              <a:ext cx="0" cy="920384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5123323" y="3298609"/>
              <a:ext cx="0" cy="920963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stCxn id="49" idx="3"/>
              <a:endCxn id="50" idx="1"/>
            </p:cNvCxnSpPr>
            <p:nvPr/>
          </p:nvCxnSpPr>
          <p:spPr>
            <a:xfrm>
              <a:off x="2278242" y="4490307"/>
              <a:ext cx="415524" cy="0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>
              <a:stCxn id="50" idx="3"/>
              <a:endCxn id="51" idx="1"/>
            </p:cNvCxnSpPr>
            <p:nvPr/>
          </p:nvCxnSpPr>
          <p:spPr>
            <a:xfrm>
              <a:off x="4032961" y="4490307"/>
              <a:ext cx="418032" cy="0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41" idx="3"/>
            </p:cNvCxnSpPr>
            <p:nvPr/>
          </p:nvCxnSpPr>
          <p:spPr>
            <a:xfrm>
              <a:off x="4448165" y="3298609"/>
              <a:ext cx="675158" cy="0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>
              <a:endCxn id="41" idx="1"/>
            </p:cNvCxnSpPr>
            <p:nvPr/>
          </p:nvCxnSpPr>
          <p:spPr>
            <a:xfrm>
              <a:off x="1583501" y="3298609"/>
              <a:ext cx="669013" cy="0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>
              <a:endCxn id="49" idx="1"/>
            </p:cNvCxnSpPr>
            <p:nvPr/>
          </p:nvCxnSpPr>
          <p:spPr>
            <a:xfrm>
              <a:off x="611490" y="4490307"/>
              <a:ext cx="327557" cy="0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6" name="Group 85"/>
            <p:cNvGrpSpPr/>
            <p:nvPr/>
          </p:nvGrpSpPr>
          <p:grpSpPr>
            <a:xfrm rot="16200000">
              <a:off x="-563539" y="4339235"/>
              <a:ext cx="2012365" cy="322929"/>
              <a:chOff x="403666" y="4418017"/>
              <a:chExt cx="2012365" cy="322929"/>
            </a:xfrm>
          </p:grpSpPr>
          <p:sp>
            <p:nvSpPr>
              <p:cNvPr id="77" name="Trapezoid 76">
                <a:extLst>
                  <a:ext uri="{FF2B5EF4-FFF2-40B4-BE49-F238E27FC236}">
                    <a16:creationId xmlns:a16="http://schemas.microsoft.com/office/drawing/2014/main" xmlns="" id="{D62764B2-DB22-2B4E-8818-B8E5A1E7821D}"/>
                  </a:ext>
                </a:extLst>
              </p:cNvPr>
              <p:cNvSpPr/>
              <p:nvPr/>
            </p:nvSpPr>
            <p:spPr>
              <a:xfrm rot="10800000" flipH="1">
                <a:off x="403666" y="4418017"/>
                <a:ext cx="2012365" cy="322929"/>
              </a:xfrm>
              <a:prstGeom prst="trapezoid">
                <a:avLst>
                  <a:gd name="adj" fmla="val 98927"/>
                </a:avLst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pic>
            <p:nvPicPr>
              <p:cNvPr id="78" name="Picture 77">
                <a:extLst>
                  <a:ext uri="{FF2B5EF4-FFF2-40B4-BE49-F238E27FC236}">
                    <a16:creationId xmlns:a16="http://schemas.microsoft.com/office/drawing/2014/main" xmlns="" id="{519D5615-E55C-3742-A991-D1E151710B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4217" y="4478466"/>
                <a:ext cx="671262" cy="202031"/>
              </a:xfrm>
              <a:prstGeom prst="rect">
                <a:avLst/>
              </a:prstGeom>
            </p:spPr>
          </p:pic>
        </p:grpSp>
        <p:grpSp>
          <p:nvGrpSpPr>
            <p:cNvPr id="87" name="Group 86"/>
            <p:cNvGrpSpPr/>
            <p:nvPr/>
          </p:nvGrpSpPr>
          <p:grpSpPr>
            <a:xfrm rot="16200000">
              <a:off x="9383318" y="4344990"/>
              <a:ext cx="2012364" cy="322929"/>
              <a:chOff x="8779580" y="4418016"/>
              <a:chExt cx="2012364" cy="322929"/>
            </a:xfrm>
          </p:grpSpPr>
          <p:sp>
            <p:nvSpPr>
              <p:cNvPr id="84" name="Trapezoid 83">
                <a:extLst>
                  <a:ext uri="{FF2B5EF4-FFF2-40B4-BE49-F238E27FC236}">
                    <a16:creationId xmlns:a16="http://schemas.microsoft.com/office/drawing/2014/main" xmlns="" id="{E00D567D-92E0-6A43-A6EC-145E43470306}"/>
                  </a:ext>
                </a:extLst>
              </p:cNvPr>
              <p:cNvSpPr/>
              <p:nvPr/>
            </p:nvSpPr>
            <p:spPr>
              <a:xfrm rot="10800000" flipV="1">
                <a:off x="8779580" y="4418016"/>
                <a:ext cx="2012364" cy="322929"/>
              </a:xfrm>
              <a:prstGeom prst="trapezoid">
                <a:avLst>
                  <a:gd name="adj" fmla="val 98927"/>
                </a:avLst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pic>
            <p:nvPicPr>
              <p:cNvPr id="85" name="Picture 84">
                <a:extLst>
                  <a:ext uri="{FF2B5EF4-FFF2-40B4-BE49-F238E27FC236}">
                    <a16:creationId xmlns:a16="http://schemas.microsoft.com/office/drawing/2014/main" xmlns="" id="{9430D261-5073-8048-AC39-BE2D6E0781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49102" y="4452465"/>
                <a:ext cx="671262" cy="221583"/>
              </a:xfrm>
              <a:prstGeom prst="rect">
                <a:avLst/>
              </a:prstGeom>
            </p:spPr>
          </p:pic>
        </p:grpSp>
        <p:grpSp>
          <p:nvGrpSpPr>
            <p:cNvPr id="101" name="Group 100"/>
            <p:cNvGrpSpPr/>
            <p:nvPr/>
          </p:nvGrpSpPr>
          <p:grpSpPr>
            <a:xfrm>
              <a:off x="7333460" y="2603084"/>
              <a:ext cx="2195651" cy="1385148"/>
              <a:chOff x="3571423" y="2095892"/>
              <a:chExt cx="3153863" cy="1989645"/>
            </a:xfrm>
          </p:grpSpPr>
          <p:sp>
            <p:nvSpPr>
              <p:cNvPr id="102" name="Rectangle 101"/>
              <p:cNvSpPr/>
              <p:nvPr/>
            </p:nvSpPr>
            <p:spPr>
              <a:xfrm>
                <a:off x="3571423" y="2120901"/>
                <a:ext cx="3153863" cy="1964636"/>
              </a:xfrm>
              <a:prstGeom prst="rect">
                <a:avLst/>
              </a:prstGeom>
              <a:solidFill>
                <a:srgbClr val="F2E2E2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103" name="Rectangle 102"/>
              <p:cNvSpPr/>
              <p:nvPr/>
            </p:nvSpPr>
            <p:spPr>
              <a:xfrm rot="16200000">
                <a:off x="3308880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104" name="Rectangle 103"/>
              <p:cNvSpPr/>
              <p:nvPr/>
            </p:nvSpPr>
            <p:spPr>
              <a:xfrm rot="16200000">
                <a:off x="3813363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105" name="Rectangle 104"/>
              <p:cNvSpPr/>
              <p:nvPr/>
            </p:nvSpPr>
            <p:spPr>
              <a:xfrm rot="16200000">
                <a:off x="4307550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106" name="Rectangle 105"/>
              <p:cNvSpPr/>
              <p:nvPr/>
            </p:nvSpPr>
            <p:spPr>
              <a:xfrm rot="16200000">
                <a:off x="4812033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107" name="Rectangle 106"/>
              <p:cNvSpPr/>
              <p:nvPr/>
            </p:nvSpPr>
            <p:spPr>
              <a:xfrm rot="16200000">
                <a:off x="5676861" y="3084690"/>
                <a:ext cx="1328129" cy="377491"/>
              </a:xfrm>
              <a:prstGeom prst="rect">
                <a:avLst/>
              </a:prstGeom>
              <a:solidFill>
                <a:srgbClr val="FFB8B8"/>
              </a:solidFill>
              <a:ln w="6350">
                <a:solidFill>
                  <a:srgbClr val="770D28"/>
                </a:solidFill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algn="ctr"/>
                <a:endParaRPr lang="en-US">
                  <a:solidFill>
                    <a:schemeClr val="tx2"/>
                  </a:solidFill>
                </a:endParaRPr>
              </a:p>
            </p:txBody>
          </p:sp>
          <p:pic>
            <p:nvPicPr>
              <p:cNvPr id="108" name="Picture 10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778094" y="3886022"/>
                <a:ext cx="247094" cy="51478"/>
              </a:xfrm>
              <a:prstGeom prst="rect">
                <a:avLst/>
              </a:prstGeom>
            </p:spPr>
          </p:pic>
          <p:sp>
            <p:nvSpPr>
              <p:cNvPr id="109" name="TextBox 108"/>
              <p:cNvSpPr txBox="1"/>
              <p:nvPr/>
            </p:nvSpPr>
            <p:spPr>
              <a:xfrm>
                <a:off x="3801840" y="2095892"/>
                <a:ext cx="1657140" cy="2744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600" b="1" dirty="0" smtClean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Calibri Light" panose="020F0502020204030204" pitchFamily="34" charset="0"/>
                  </a:rPr>
                  <a:t>Embedding dictionary</a:t>
                </a:r>
                <a:endParaRPr lang="en-US" sz="1600" b="1" dirty="0" smtClean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endParaRPr>
              </a:p>
            </p:txBody>
          </p:sp>
        </p:grpSp>
        <p:cxnSp>
          <p:nvCxnSpPr>
            <p:cNvPr id="111" name="Straight Arrow Connector 110"/>
            <p:cNvCxnSpPr>
              <a:stCxn id="51" idx="3"/>
              <a:endCxn id="125" idx="1"/>
            </p:cNvCxnSpPr>
            <p:nvPr/>
          </p:nvCxnSpPr>
          <p:spPr>
            <a:xfrm>
              <a:off x="5790188" y="4490307"/>
              <a:ext cx="216912" cy="183"/>
            </a:xfrm>
            <a:prstGeom prst="straightConnector1">
              <a:avLst/>
            </a:prstGeom>
            <a:ln w="9525" cmpd="sng">
              <a:solidFill>
                <a:schemeClr val="accent1"/>
              </a:solidFill>
              <a:prstDash val="solid"/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6" name="Group 115"/>
            <p:cNvGrpSpPr/>
            <p:nvPr/>
          </p:nvGrpSpPr>
          <p:grpSpPr>
            <a:xfrm>
              <a:off x="6796833" y="3302433"/>
              <a:ext cx="536627" cy="1188057"/>
              <a:chOff x="7143527" y="3296678"/>
              <a:chExt cx="536627" cy="1188057"/>
            </a:xfrm>
          </p:grpSpPr>
          <p:cxnSp>
            <p:nvCxnSpPr>
              <p:cNvPr id="110" name="Straight Arrow Connector 109"/>
              <p:cNvCxnSpPr/>
              <p:nvPr/>
            </p:nvCxnSpPr>
            <p:spPr>
              <a:xfrm>
                <a:off x="7423028" y="3296678"/>
                <a:ext cx="257126" cy="0"/>
              </a:xfrm>
              <a:prstGeom prst="straightConnector1">
                <a:avLst/>
              </a:prstGeom>
              <a:ln w="9525" cmpd="sng">
                <a:solidFill>
                  <a:schemeClr val="accent1"/>
                </a:solidFill>
                <a:prstDash val="solid"/>
                <a:headEnd type="none" w="med" len="med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Arrow Connector 111"/>
              <p:cNvCxnSpPr>
                <a:stCxn id="125" idx="3"/>
              </p:cNvCxnSpPr>
              <p:nvPr/>
            </p:nvCxnSpPr>
            <p:spPr>
              <a:xfrm>
                <a:off x="7143527" y="4484735"/>
                <a:ext cx="279501" cy="0"/>
              </a:xfrm>
              <a:prstGeom prst="straightConnector1">
                <a:avLst/>
              </a:prstGeom>
              <a:ln w="9525" cmpd="sng">
                <a:solidFill>
                  <a:schemeClr val="accent1"/>
                </a:solidFill>
                <a:prstDash val="solid"/>
                <a:headEnd type="non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Arrow Connector 112"/>
              <p:cNvCxnSpPr/>
              <p:nvPr/>
            </p:nvCxnSpPr>
            <p:spPr>
              <a:xfrm>
                <a:off x="7423028" y="3298609"/>
                <a:ext cx="0" cy="1182951"/>
              </a:xfrm>
              <a:prstGeom prst="straightConnector1">
                <a:avLst/>
              </a:prstGeom>
              <a:ln w="9525" cmpd="sng">
                <a:solidFill>
                  <a:schemeClr val="accent1"/>
                </a:solidFill>
                <a:prstDash val="solid"/>
                <a:headEnd type="non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oup 116"/>
            <p:cNvGrpSpPr/>
            <p:nvPr/>
          </p:nvGrpSpPr>
          <p:grpSpPr>
            <a:xfrm flipH="1">
              <a:off x="9529111" y="3302433"/>
              <a:ext cx="675158" cy="1197582"/>
              <a:chOff x="7004996" y="3296678"/>
              <a:chExt cx="675158" cy="1197582"/>
            </a:xfrm>
          </p:grpSpPr>
          <p:cxnSp>
            <p:nvCxnSpPr>
              <p:cNvPr id="118" name="Straight Arrow Connector 117"/>
              <p:cNvCxnSpPr/>
              <p:nvPr/>
            </p:nvCxnSpPr>
            <p:spPr>
              <a:xfrm>
                <a:off x="7423028" y="3296678"/>
                <a:ext cx="257126" cy="0"/>
              </a:xfrm>
              <a:prstGeom prst="straightConnector1">
                <a:avLst/>
              </a:prstGeom>
              <a:ln w="9525" cmpd="sng">
                <a:solidFill>
                  <a:schemeClr val="accent1"/>
                </a:solidFill>
                <a:prstDash val="solid"/>
                <a:headEnd type="non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Arrow Connector 118"/>
              <p:cNvCxnSpPr/>
              <p:nvPr/>
            </p:nvCxnSpPr>
            <p:spPr>
              <a:xfrm>
                <a:off x="7004996" y="4490307"/>
                <a:ext cx="418032" cy="0"/>
              </a:xfrm>
              <a:prstGeom prst="straightConnector1">
                <a:avLst/>
              </a:prstGeom>
              <a:ln w="9525" cmpd="sng">
                <a:solidFill>
                  <a:schemeClr val="accent1"/>
                </a:solidFill>
                <a:prstDash val="solid"/>
                <a:headEnd type="arrow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Arrow Connector 119"/>
              <p:cNvCxnSpPr/>
              <p:nvPr/>
            </p:nvCxnSpPr>
            <p:spPr>
              <a:xfrm>
                <a:off x="7423028" y="3298609"/>
                <a:ext cx="0" cy="1195651"/>
              </a:xfrm>
              <a:prstGeom prst="straightConnector1">
                <a:avLst/>
              </a:prstGeom>
              <a:ln w="9525" cmpd="sng">
                <a:solidFill>
                  <a:schemeClr val="accent1"/>
                </a:solidFill>
                <a:prstDash val="solid"/>
                <a:headEnd type="none" w="med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21" name="Picture 1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41450" y="4478143"/>
              <a:ext cx="172021" cy="35838"/>
            </a:xfrm>
            <a:prstGeom prst="rect">
              <a:avLst/>
            </a:prstGeom>
          </p:spPr>
        </p:pic>
        <p:pic>
          <p:nvPicPr>
            <p:cNvPr id="125" name="Picture 1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7100" y="4227101"/>
              <a:ext cx="789733" cy="526778"/>
            </a:xfrm>
            <a:prstGeom prst="rect">
              <a:avLst/>
            </a:prstGeom>
          </p:spPr>
        </p:pic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xmlns="" id="{C6425398-B259-BE4E-B91F-1E39591CEA4D}"/>
              </a:ext>
            </a:extLst>
          </p:cNvPr>
          <p:cNvGrpSpPr/>
          <p:nvPr/>
        </p:nvGrpSpPr>
        <p:grpSpPr>
          <a:xfrm>
            <a:off x="4009776" y="1430586"/>
            <a:ext cx="6344646" cy="4127861"/>
            <a:chOff x="6382197" y="2379619"/>
            <a:chExt cx="2959817" cy="1925676"/>
          </a:xfrm>
        </p:grpSpPr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xmlns="" id="{10E5CC8C-A2CA-934D-80B2-8497E515B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32675" y="3731865"/>
              <a:ext cx="66217" cy="80932"/>
            </a:xfrm>
            <a:prstGeom prst="rect">
              <a:avLst/>
            </a:prstGeom>
          </p:spPr>
        </p:pic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xmlns="" id="{87FC01E0-CC5E-8E4B-A75C-E0024E904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15197" y="3190886"/>
              <a:ext cx="228081" cy="99326"/>
            </a:xfrm>
            <a:prstGeom prst="rect">
              <a:avLst/>
            </a:prstGeom>
          </p:spPr>
        </p:pic>
        <p:pic>
          <p:nvPicPr>
            <p:cNvPr id="138" name="Picture 137">
              <a:extLst>
                <a:ext uri="{FF2B5EF4-FFF2-40B4-BE49-F238E27FC236}">
                  <a16:creationId xmlns:a16="http://schemas.microsoft.com/office/drawing/2014/main" xmlns="" id="{539A53AC-7E9B-F24B-9227-ECB1CA499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53297" y="2763596"/>
              <a:ext cx="117720" cy="103005"/>
            </a:xfrm>
            <a:prstGeom prst="rect">
              <a:avLst/>
            </a:prstGeom>
          </p:spPr>
        </p:pic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xmlns="" id="{638772A4-BEEB-1445-803E-FB6E79CBB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01632" y="3183727"/>
              <a:ext cx="294298" cy="99326"/>
            </a:xfrm>
            <a:prstGeom prst="rect">
              <a:avLst/>
            </a:prstGeom>
          </p:spPr>
        </p:pic>
        <p:pic>
          <p:nvPicPr>
            <p:cNvPr id="140" name="Picture 139">
              <a:extLst>
                <a:ext uri="{FF2B5EF4-FFF2-40B4-BE49-F238E27FC236}">
                  <a16:creationId xmlns:a16="http://schemas.microsoft.com/office/drawing/2014/main" xmlns="" id="{AC2C8120-9F0F-FD47-9B41-AA6644AEE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483238" y="4205969"/>
              <a:ext cx="331085" cy="99326"/>
            </a:xfrm>
            <a:prstGeom prst="rect">
              <a:avLst/>
            </a:prstGeom>
          </p:spPr>
        </p:pic>
        <p:pic>
          <p:nvPicPr>
            <p:cNvPr id="141" name="Picture 140">
              <a:extLst>
                <a:ext uri="{FF2B5EF4-FFF2-40B4-BE49-F238E27FC236}">
                  <a16:creationId xmlns:a16="http://schemas.microsoft.com/office/drawing/2014/main" xmlns="" id="{A96E068F-C7D4-B943-B2DF-8F37A8CE4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015197" y="4203781"/>
              <a:ext cx="264868" cy="99326"/>
            </a:xfrm>
            <a:prstGeom prst="rect">
              <a:avLst/>
            </a:prstGeom>
          </p:spPr>
        </p:pic>
        <p:pic>
          <p:nvPicPr>
            <p:cNvPr id="142" name="Picture 141">
              <a:extLst>
                <a:ext uri="{FF2B5EF4-FFF2-40B4-BE49-F238E27FC236}">
                  <a16:creationId xmlns:a16="http://schemas.microsoft.com/office/drawing/2014/main" xmlns="" id="{42521F35-6A1F-AB48-BD8B-8EB9F679BA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49528" t="10485" r="46851" b="11181"/>
            <a:stretch/>
          </p:blipFill>
          <p:spPr>
            <a:xfrm>
              <a:off x="6577920" y="2879498"/>
              <a:ext cx="183207" cy="792710"/>
            </a:xfrm>
            <a:prstGeom prst="rect">
              <a:avLst/>
            </a:prstGeom>
          </p:spPr>
        </p:pic>
        <p:pic>
          <p:nvPicPr>
            <p:cNvPr id="143" name="Picture 142">
              <a:extLst>
                <a:ext uri="{FF2B5EF4-FFF2-40B4-BE49-F238E27FC236}">
                  <a16:creationId xmlns:a16="http://schemas.microsoft.com/office/drawing/2014/main" xmlns="" id="{2928C841-A874-214B-80D9-DBD1230C9A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0797" t="47013" r="8032" b="47160"/>
            <a:stretch/>
          </p:blipFill>
          <p:spPr>
            <a:xfrm>
              <a:off x="6782655" y="2883769"/>
              <a:ext cx="640270" cy="184261"/>
            </a:xfrm>
            <a:prstGeom prst="rect">
              <a:avLst/>
            </a:prstGeom>
          </p:spPr>
        </p:pic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xmlns="" id="{2D3F25B2-6416-B042-BC83-ED8299001D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26783" t="11860" r="23685" b="12118"/>
            <a:stretch/>
          </p:blipFill>
          <p:spPr>
            <a:xfrm>
              <a:off x="7835559" y="2388046"/>
              <a:ext cx="624141" cy="766344"/>
            </a:xfrm>
            <a:prstGeom prst="rect">
              <a:avLst/>
            </a:prstGeom>
          </p:spPr>
        </p:pic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xmlns="" id="{41250A2F-2E03-C846-870B-BF8FBB4253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26783" t="11860" r="23685" b="12118"/>
            <a:stretch/>
          </p:blipFill>
          <p:spPr>
            <a:xfrm>
              <a:off x="7835831" y="3404298"/>
              <a:ext cx="624141" cy="766344"/>
            </a:xfrm>
            <a:prstGeom prst="rect">
              <a:avLst/>
            </a:prstGeom>
          </p:spPr>
        </p:pic>
        <p:pic>
          <p:nvPicPr>
            <p:cNvPr id="146" name="Picture 145">
              <a:extLst>
                <a:ext uri="{FF2B5EF4-FFF2-40B4-BE49-F238E27FC236}">
                  <a16:creationId xmlns:a16="http://schemas.microsoft.com/office/drawing/2014/main" xmlns="" id="{3E4A93F4-F9B0-E144-9DA6-07FAB2D352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l="49540" t="10517" r="46945" b="11149"/>
            <a:stretch/>
          </p:blipFill>
          <p:spPr>
            <a:xfrm>
              <a:off x="8565961" y="3384753"/>
              <a:ext cx="177877" cy="792710"/>
            </a:xfrm>
            <a:prstGeom prst="rect">
              <a:avLst/>
            </a:prstGeom>
          </p:spPr>
        </p:pic>
        <p:pic>
          <p:nvPicPr>
            <p:cNvPr id="147" name="Picture 146">
              <a:extLst>
                <a:ext uri="{FF2B5EF4-FFF2-40B4-BE49-F238E27FC236}">
                  <a16:creationId xmlns:a16="http://schemas.microsoft.com/office/drawing/2014/main" xmlns="" id="{7ED1266B-D5FE-B84E-BA77-DC16589D6A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l="49528" t="11319" r="47031" b="10347"/>
            <a:stretch/>
          </p:blipFill>
          <p:spPr>
            <a:xfrm>
              <a:off x="8559330" y="2379619"/>
              <a:ext cx="174129" cy="792710"/>
            </a:xfrm>
            <a:prstGeom prst="rect">
              <a:avLst/>
            </a:prstGeom>
          </p:spPr>
        </p:pic>
        <p:cxnSp>
          <p:nvCxnSpPr>
            <p:cNvPr id="148" name="Elbow Connector 147">
              <a:extLst>
                <a:ext uri="{FF2B5EF4-FFF2-40B4-BE49-F238E27FC236}">
                  <a16:creationId xmlns:a16="http://schemas.microsoft.com/office/drawing/2014/main" xmlns="" id="{78DCE1B3-6DDB-5248-8370-E45649B7DE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2676" y="2776430"/>
              <a:ext cx="400469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Elbow Connector 148">
              <a:extLst>
                <a:ext uri="{FF2B5EF4-FFF2-40B4-BE49-F238E27FC236}">
                  <a16:creationId xmlns:a16="http://schemas.microsoft.com/office/drawing/2014/main" xmlns="" id="{3BC78C34-0C72-4140-886C-1B381B763EFE}"/>
                </a:ext>
              </a:extLst>
            </p:cNvPr>
            <p:cNvCxnSpPr>
              <a:cxnSpLocks/>
            </p:cNvCxnSpPr>
            <p:nvPr/>
          </p:nvCxnSpPr>
          <p:spPr>
            <a:xfrm>
              <a:off x="7412676" y="3269190"/>
              <a:ext cx="400469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xmlns="" id="{2B25B194-7104-C446-9AB3-7884D610C58B}"/>
                </a:ext>
              </a:extLst>
            </p:cNvPr>
            <p:cNvSpPr txBox="1"/>
            <p:nvPr/>
          </p:nvSpPr>
          <p:spPr>
            <a:xfrm>
              <a:off x="7217077" y="3643069"/>
              <a:ext cx="494453" cy="3445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Hard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Test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xmlns="" id="{EFDAE0B8-A759-E748-9B69-559065B2B73D}"/>
                </a:ext>
              </a:extLst>
            </p:cNvPr>
            <p:cNvSpPr txBox="1"/>
            <p:nvPr/>
          </p:nvSpPr>
          <p:spPr>
            <a:xfrm>
              <a:off x="7175324" y="2381068"/>
              <a:ext cx="577968" cy="3445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Soft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Training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cxnSp>
          <p:nvCxnSpPr>
            <p:cNvPr id="152" name="Elbow Connector 151">
              <a:extLst>
                <a:ext uri="{FF2B5EF4-FFF2-40B4-BE49-F238E27FC236}">
                  <a16:creationId xmlns:a16="http://schemas.microsoft.com/office/drawing/2014/main" xmlns="" id="{9FFC98B3-8581-4345-9C53-3CB4D1CF3B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54067" y="3269191"/>
              <a:ext cx="400469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Elbow Connector 152">
              <a:extLst>
                <a:ext uri="{FF2B5EF4-FFF2-40B4-BE49-F238E27FC236}">
                  <a16:creationId xmlns:a16="http://schemas.microsoft.com/office/drawing/2014/main" xmlns="" id="{BD9B97F3-7FA4-1347-8021-B21C152D1150}"/>
                </a:ext>
              </a:extLst>
            </p:cNvPr>
            <p:cNvCxnSpPr>
              <a:cxnSpLocks/>
            </p:cNvCxnSpPr>
            <p:nvPr/>
          </p:nvCxnSpPr>
          <p:spPr>
            <a:xfrm>
              <a:off x="8754067" y="2776431"/>
              <a:ext cx="400469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xmlns="" id="{13CADCB3-A5EB-B24B-9D76-084F85EEBBBB}"/>
                </a:ext>
              </a:extLst>
            </p:cNvPr>
            <p:cNvSpPr txBox="1"/>
            <p:nvPr/>
          </p:nvSpPr>
          <p:spPr>
            <a:xfrm>
              <a:off x="8764009" y="3750790"/>
              <a:ext cx="457840" cy="143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Test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xmlns="" id="{8BD038C0-2FF9-AF45-B197-0022B2FCBBB3}"/>
                </a:ext>
              </a:extLst>
            </p:cNvPr>
            <p:cNvSpPr txBox="1"/>
            <p:nvPr/>
          </p:nvSpPr>
          <p:spPr>
            <a:xfrm>
              <a:off x="8725323" y="2599088"/>
              <a:ext cx="577968" cy="143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Training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156" name="Trapezoid 155">
              <a:extLst>
                <a:ext uri="{FF2B5EF4-FFF2-40B4-BE49-F238E27FC236}">
                  <a16:creationId xmlns:a16="http://schemas.microsoft.com/office/drawing/2014/main" xmlns="" id="{9777E9AF-6C75-CB40-AE30-B60BF1C4E485}"/>
                </a:ext>
              </a:extLst>
            </p:cNvPr>
            <p:cNvSpPr/>
            <p:nvPr/>
          </p:nvSpPr>
          <p:spPr>
            <a:xfrm rot="5400000">
              <a:off x="5905376" y="3185102"/>
              <a:ext cx="1135928" cy="182285"/>
            </a:xfrm>
            <a:prstGeom prst="trapezoid">
              <a:avLst>
                <a:gd name="adj" fmla="val 98927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pic>
          <p:nvPicPr>
            <p:cNvPr id="157" name="Picture 156">
              <a:extLst>
                <a:ext uri="{FF2B5EF4-FFF2-40B4-BE49-F238E27FC236}">
                  <a16:creationId xmlns:a16="http://schemas.microsoft.com/office/drawing/2014/main" xmlns="" id="{915EED16-47F4-E248-80C2-26DD3BCEE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6283885" y="3219224"/>
              <a:ext cx="378910" cy="114041"/>
            </a:xfrm>
            <a:prstGeom prst="rect">
              <a:avLst/>
            </a:prstGeom>
          </p:spPr>
        </p:pic>
        <p:sp>
          <p:nvSpPr>
            <p:cNvPr id="158" name="Trapezoid 157">
              <a:extLst>
                <a:ext uri="{FF2B5EF4-FFF2-40B4-BE49-F238E27FC236}">
                  <a16:creationId xmlns:a16="http://schemas.microsoft.com/office/drawing/2014/main" xmlns="" id="{58818291-9539-3B49-B0E1-846E4B66E163}"/>
                </a:ext>
              </a:extLst>
            </p:cNvPr>
            <p:cNvSpPr/>
            <p:nvPr/>
          </p:nvSpPr>
          <p:spPr>
            <a:xfrm rot="5400000" flipH="1" flipV="1">
              <a:off x="8682908" y="3187673"/>
              <a:ext cx="1135928" cy="182285"/>
            </a:xfrm>
            <a:prstGeom prst="trapezoid">
              <a:avLst>
                <a:gd name="adj" fmla="val 98927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xmlns="" id="{FA5A3DF3-ACEF-444D-8B06-48AD79305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5400000">
              <a:off x="9060844" y="3207116"/>
              <a:ext cx="378910" cy="1250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3791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F9EA09-E0BB-4D47-9386-D446B4E6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Cross-Module Residual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CF06258-2E65-DA42-A3C2-188D91B5E4C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Soft-to-hard quantization and the loss function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B58A459-F1F3-8F42-A874-FD3C0D432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178" y="1071610"/>
            <a:ext cx="4413296" cy="4514054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Time-domain sample-by-sample reconstruction</a:t>
            </a:r>
          </a:p>
          <a:p>
            <a:pPr lvl="1"/>
            <a:r>
              <a:rPr lang="en-US" dirty="0"/>
              <a:t>May not be the best</a:t>
            </a:r>
          </a:p>
          <a:p>
            <a:r>
              <a:rPr lang="en-US" dirty="0"/>
              <a:t>Spectral reconstruction</a:t>
            </a:r>
          </a:p>
          <a:p>
            <a:pPr lvl="1"/>
            <a:r>
              <a:rPr lang="en-US" dirty="0"/>
              <a:t>In the </a:t>
            </a:r>
            <a:r>
              <a:rPr lang="en-US" dirty="0" err="1"/>
              <a:t>mel</a:t>
            </a:r>
            <a:r>
              <a:rPr lang="en-US" dirty="0"/>
              <a:t>-scale</a:t>
            </a:r>
          </a:p>
          <a:p>
            <a:r>
              <a:rPr lang="en-US" dirty="0"/>
              <a:t>Entropy loss</a:t>
            </a:r>
          </a:p>
          <a:p>
            <a:pPr lvl="1"/>
            <a:r>
              <a:rPr lang="en-US" dirty="0"/>
              <a:t>Reducing entropy of the code can increase the coding gain</a:t>
            </a:r>
          </a:p>
          <a:p>
            <a:pPr lvl="1"/>
            <a:r>
              <a:rPr lang="en-US" dirty="0"/>
              <a:t>Original bitrate: (256*5)*16000/(512-</a:t>
            </a:r>
            <a:r>
              <a:rPr lang="en-US" altLang="ko-KR" dirty="0"/>
              <a:t>32</a:t>
            </a:r>
            <a:r>
              <a:rPr lang="en-US" dirty="0"/>
              <a:t>)+2400 = 45kbps</a:t>
            </a:r>
          </a:p>
          <a:p>
            <a:pPr lvl="2"/>
            <a:r>
              <a:rPr lang="en-US" dirty="0"/>
              <a:t>Huffman codding reduces the bitrate further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E43FDE7-0A34-0446-937A-810938498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5632FC09-231B-814E-A3CD-227DF8CFF5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Interspeech</a:t>
            </a:r>
            <a:r>
              <a:rPr lang="en-US" dirty="0"/>
              <a:t> 2019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9F97A14E-37B8-024F-9115-A40147C41537}"/>
              </a:ext>
            </a:extLst>
          </p:cNvPr>
          <p:cNvGrpSpPr/>
          <p:nvPr/>
        </p:nvGrpSpPr>
        <p:grpSpPr>
          <a:xfrm>
            <a:off x="8798385" y="1481739"/>
            <a:ext cx="1134280" cy="539323"/>
            <a:chOff x="3175309" y="3905630"/>
            <a:chExt cx="704299" cy="334877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5975AE0C-595D-F54C-8E1F-D234836D0A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73017" y="3905630"/>
              <a:ext cx="129492" cy="113306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1DF079B8-F632-B545-8A06-A2FD46EB09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797" t="47013" r="8032" b="47160"/>
            <a:stretch/>
          </p:blipFill>
          <p:spPr>
            <a:xfrm>
              <a:off x="3175309" y="4037820"/>
              <a:ext cx="704299" cy="202687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DAE25E0C-35A8-534B-84FE-AA7F4789198B}"/>
              </a:ext>
            </a:extLst>
          </p:cNvPr>
          <p:cNvGrpSpPr/>
          <p:nvPr/>
        </p:nvGrpSpPr>
        <p:grpSpPr>
          <a:xfrm>
            <a:off x="6900995" y="2378575"/>
            <a:ext cx="1939473" cy="1875010"/>
            <a:chOff x="1975055" y="4714499"/>
            <a:chExt cx="1204259" cy="116422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9306C7A5-3BF2-C147-ABDD-0FDDD1AB1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72358" y="5769468"/>
              <a:ext cx="291356" cy="10925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3DF0F553-5098-AF4E-9B18-2403936DC5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6783" t="11860" r="23685" b="12118"/>
            <a:stretch/>
          </p:blipFill>
          <p:spPr>
            <a:xfrm>
              <a:off x="1975055" y="4890059"/>
              <a:ext cx="686556" cy="842979"/>
            </a:xfrm>
            <a:prstGeom prst="rect">
              <a:avLst/>
            </a:prstGeom>
          </p:spPr>
        </p:pic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xmlns="" id="{AC334C68-DA29-6B41-BC03-2A2C1403D9C7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646653" y="4714499"/>
              <a:ext cx="487948" cy="517978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37CC411C-D16A-D24D-98E1-6A27DA682A6F}"/>
                </a:ext>
              </a:extLst>
            </p:cNvPr>
            <p:cNvSpPr txBox="1"/>
            <p:nvPr/>
          </p:nvSpPr>
          <p:spPr>
            <a:xfrm>
              <a:off x="2637651" y="5210678"/>
              <a:ext cx="541663" cy="4099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Hard</a:t>
              </a:r>
              <a:b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1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Test Time</a:t>
              </a:r>
              <a: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29076543-3CD3-154D-B866-9DFBA10EEE18}"/>
              </a:ext>
            </a:extLst>
          </p:cNvPr>
          <p:cNvGrpSpPr/>
          <p:nvPr/>
        </p:nvGrpSpPr>
        <p:grpSpPr>
          <a:xfrm>
            <a:off x="6883742" y="772966"/>
            <a:ext cx="2076333" cy="1603284"/>
            <a:chOff x="1974758" y="3287645"/>
            <a:chExt cx="1289238" cy="995509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9CADA3B2-F5C6-F749-988F-069272D67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87108" y="4145633"/>
              <a:ext cx="250890" cy="10925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xmlns="" id="{CC74F861-6B3C-F54B-A7F6-A343AD8B02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6783" t="11860" r="23685" b="12118"/>
            <a:stretch/>
          </p:blipFill>
          <p:spPr>
            <a:xfrm>
              <a:off x="1974758" y="3287645"/>
              <a:ext cx="686556" cy="842979"/>
            </a:xfrm>
            <a:prstGeom prst="rect">
              <a:avLst/>
            </a:prstGeom>
          </p:spPr>
        </p:pic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xmlns="" id="{C096D0E4-A71D-FF48-9AE8-52F8DB4B9715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644487" y="3769371"/>
              <a:ext cx="507188" cy="51378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99C1411A-8DC7-9746-91B0-4D7B9F750EFD}"/>
                </a:ext>
              </a:extLst>
            </p:cNvPr>
            <p:cNvSpPr txBox="1"/>
            <p:nvPr/>
          </p:nvSpPr>
          <p:spPr>
            <a:xfrm>
              <a:off x="2623794" y="3398503"/>
              <a:ext cx="640202" cy="4099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Soft</a:t>
              </a:r>
              <a:b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1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Training Time</a:t>
              </a:r>
              <a:r>
                <a:rPr lang="en-US" sz="11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6D980BF5-CE8A-2446-AC92-E46CA12C3FF6}"/>
              </a:ext>
            </a:extLst>
          </p:cNvPr>
          <p:cNvGrpSpPr/>
          <p:nvPr/>
        </p:nvGrpSpPr>
        <p:grpSpPr>
          <a:xfrm>
            <a:off x="9924451" y="1391698"/>
            <a:ext cx="745516" cy="2012365"/>
            <a:chOff x="3897684" y="3844783"/>
            <a:chExt cx="462906" cy="124952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3B35A054-090F-0243-8B56-FA36675CB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957914" y="4970726"/>
              <a:ext cx="72839" cy="8902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xmlns="" id="{4B9CB3DA-7B5C-B54D-B441-7AE5F989AA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49528" t="10485" r="46851" b="11181"/>
            <a:stretch/>
          </p:blipFill>
          <p:spPr>
            <a:xfrm>
              <a:off x="3897684" y="4033122"/>
              <a:ext cx="201528" cy="871981"/>
            </a:xfrm>
            <a:prstGeom prst="rect">
              <a:avLst/>
            </a:prstGeom>
          </p:spPr>
        </p:pic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xmlns="" id="{D62764B2-DB22-2B4E-8818-B8E5A1E7821D}"/>
                </a:ext>
              </a:extLst>
            </p:cNvPr>
            <p:cNvSpPr/>
            <p:nvPr/>
          </p:nvSpPr>
          <p:spPr>
            <a:xfrm rot="16200000" flipH="1">
              <a:off x="3635573" y="4369287"/>
              <a:ext cx="1249521" cy="200513"/>
            </a:xfrm>
            <a:prstGeom prst="trapezoid">
              <a:avLst>
                <a:gd name="adj" fmla="val 98927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519D5615-E55C-3742-A991-D1E151710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4051933" y="4406821"/>
              <a:ext cx="416801" cy="125445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CDD600AF-F0DB-9748-8D8D-F1754950B68B}"/>
              </a:ext>
            </a:extLst>
          </p:cNvPr>
          <p:cNvGrpSpPr/>
          <p:nvPr/>
        </p:nvGrpSpPr>
        <p:grpSpPr>
          <a:xfrm>
            <a:off x="5187065" y="2404529"/>
            <a:ext cx="1404515" cy="1849586"/>
            <a:chOff x="6021205" y="2898183"/>
            <a:chExt cx="1404515" cy="168144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xmlns="" id="{DFBE5D49-5AE2-D543-BFBA-163505E266AA}"/>
                </a:ext>
              </a:extLst>
            </p:cNvPr>
            <p:cNvGrpSpPr/>
            <p:nvPr/>
          </p:nvGrpSpPr>
          <p:grpSpPr>
            <a:xfrm>
              <a:off x="6177837" y="3118235"/>
              <a:ext cx="1247883" cy="1461392"/>
              <a:chOff x="941372" y="4776737"/>
              <a:chExt cx="774837" cy="998147"/>
            </a:xfrm>
          </p:grpSpPr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xmlns="" id="{A4033B51-1122-5C4C-8F45-D17278336D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52014" y="5665625"/>
                <a:ext cx="364195" cy="109259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xmlns="" id="{4C4FF0D8-C9EF-7E45-A7AE-0EF4D12E2FF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49540" t="10517" r="46945" b="11149"/>
              <a:stretch/>
            </p:blipFill>
            <p:spPr>
              <a:xfrm>
                <a:off x="1455339" y="4776737"/>
                <a:ext cx="195666" cy="871981"/>
              </a:xfrm>
              <a:prstGeom prst="rect">
                <a:avLst/>
              </a:prstGeom>
            </p:spPr>
          </p:pic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xmlns="" id="{044E8217-7DFB-7E4F-A03B-4C349CF611E6}"/>
                  </a:ext>
                </a:extLst>
              </p:cNvPr>
              <p:cNvSpPr txBox="1"/>
              <p:nvPr/>
            </p:nvSpPr>
            <p:spPr>
              <a:xfrm>
                <a:off x="941372" y="5149416"/>
                <a:ext cx="512798" cy="1786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1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BentonSans Light" charset="0"/>
                  </a:rPr>
                  <a:t>(</a:t>
                </a:r>
                <a:r>
                  <a:rPr lang="en-US" sz="1100" i="1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BentonSans Light" charset="0"/>
                  </a:rPr>
                  <a:t>Test Time</a:t>
                </a:r>
                <a:r>
                  <a:rPr lang="en-US" sz="11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BentonSans Light" charset="0"/>
                  </a:rPr>
                  <a:t>)</a:t>
                </a:r>
              </a:p>
            </p:txBody>
          </p:sp>
        </p:grpSp>
        <p:cxnSp>
          <p:nvCxnSpPr>
            <p:cNvPr id="34" name="Elbow Connector 33">
              <a:extLst>
                <a:ext uri="{FF2B5EF4-FFF2-40B4-BE49-F238E27FC236}">
                  <a16:creationId xmlns:a16="http://schemas.microsoft.com/office/drawing/2014/main" xmlns="" id="{FAAA0E66-90A5-AC45-9185-FA9DDBC3A86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021205" y="2898183"/>
              <a:ext cx="988360" cy="75223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5823AE38-3194-2B44-8891-2CC1205DD5C7}"/>
              </a:ext>
            </a:extLst>
          </p:cNvPr>
          <p:cNvGrpSpPr/>
          <p:nvPr/>
        </p:nvGrpSpPr>
        <p:grpSpPr>
          <a:xfrm>
            <a:off x="4836396" y="780411"/>
            <a:ext cx="1728535" cy="2615382"/>
            <a:chOff x="5664599" y="1575775"/>
            <a:chExt cx="1728535" cy="237762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xmlns="" id="{CB150D5F-7149-DF42-AF19-DDDA9F8B4240}"/>
                </a:ext>
              </a:extLst>
            </p:cNvPr>
            <p:cNvGrpSpPr/>
            <p:nvPr/>
          </p:nvGrpSpPr>
          <p:grpSpPr>
            <a:xfrm>
              <a:off x="5664599" y="1575775"/>
              <a:ext cx="1728535" cy="2377620"/>
              <a:chOff x="5664599" y="1575775"/>
              <a:chExt cx="1728535" cy="2377620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xmlns="" id="{D5A7B67E-D5F4-BD48-ACD1-DCB5ED22E3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71764" y="2843301"/>
                <a:ext cx="521370" cy="159966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xmlns="" id="{991E2C30-B62D-ED4E-99BF-0ED8E9F0D6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/>
              <a:srcRect l="49528" t="11319" r="47031" b="10347"/>
              <a:stretch/>
            </p:blipFill>
            <p:spPr>
              <a:xfrm>
                <a:off x="7008353" y="1575775"/>
                <a:ext cx="308481" cy="1276666"/>
              </a:xfrm>
              <a:prstGeom prst="rect">
                <a:avLst/>
              </a:prstGeom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xmlns="" id="{8265AD61-9834-6B47-A5F8-EFFE829F6390}"/>
                  </a:ext>
                </a:extLst>
              </p:cNvPr>
              <p:cNvSpPr txBox="1"/>
              <p:nvPr/>
            </p:nvSpPr>
            <p:spPr>
              <a:xfrm>
                <a:off x="6040573" y="2052760"/>
                <a:ext cx="10310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1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BentonSans Light" charset="0"/>
                  </a:rPr>
                  <a:t>(</a:t>
                </a:r>
                <a:r>
                  <a:rPr lang="en-US" sz="1100" i="1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BentonSans Light" charset="0"/>
                  </a:rPr>
                  <a:t>Training Time</a:t>
                </a:r>
                <a:r>
                  <a:rPr lang="en-US" sz="11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BentonSans Light" charset="0"/>
                  </a:rPr>
                  <a:t>)</a:t>
                </a:r>
              </a:p>
            </p:txBody>
          </p:sp>
          <p:sp>
            <p:nvSpPr>
              <p:cNvPr id="44" name="Trapezoid 43">
                <a:extLst>
                  <a:ext uri="{FF2B5EF4-FFF2-40B4-BE49-F238E27FC236}">
                    <a16:creationId xmlns:a16="http://schemas.microsoft.com/office/drawing/2014/main" xmlns="" id="{E00D567D-92E0-6A43-A6EC-145E43470306}"/>
                  </a:ext>
                </a:extLst>
              </p:cNvPr>
              <p:cNvSpPr/>
              <p:nvPr/>
            </p:nvSpPr>
            <p:spPr>
              <a:xfrm rot="16200000" flipV="1">
                <a:off x="4911353" y="2877219"/>
                <a:ext cx="1829422" cy="322929"/>
              </a:xfrm>
              <a:prstGeom prst="trapezoid">
                <a:avLst>
                  <a:gd name="adj" fmla="val 98927"/>
                </a:avLst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xmlns="" id="{9430D261-5073-8048-AC39-BE2D6E0781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 rot="5400000">
                <a:off x="5519916" y="2913143"/>
                <a:ext cx="610238" cy="221583"/>
              </a:xfrm>
              <a:prstGeom prst="rect">
                <a:avLst/>
              </a:prstGeom>
            </p:spPr>
          </p:pic>
        </p:grpSp>
        <p:cxnSp>
          <p:nvCxnSpPr>
            <p:cNvPr id="40" name="Elbow Connector 39">
              <a:extLst>
                <a:ext uri="{FF2B5EF4-FFF2-40B4-BE49-F238E27FC236}">
                  <a16:creationId xmlns:a16="http://schemas.microsoft.com/office/drawing/2014/main" xmlns="" id="{5FDE0496-57DD-C343-971E-7B5D229DDEFE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6012564" y="2297105"/>
              <a:ext cx="989481" cy="75837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Picture 45">
            <a:extLst>
              <a:ext uri="{FF2B5EF4-FFF2-40B4-BE49-F238E27FC236}">
                <a16:creationId xmlns:a16="http://schemas.microsoft.com/office/drawing/2014/main" xmlns="" id="{A4E98BF8-1180-9E45-9C44-7BF7E7A10F6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25971" y="1237282"/>
            <a:ext cx="1450969" cy="244457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xmlns="" id="{B99F4990-3385-CF4D-BC85-5D4588B476E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098215" y="1237282"/>
            <a:ext cx="1151312" cy="244457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xmlns="" id="{572CF063-37FC-994C-8B8C-70E04B041AD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391449" y="1237282"/>
            <a:ext cx="1245941" cy="244457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xmlns="" id="{B1F12022-EB8C-D544-9CA7-4060C18CF75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653476" y="4475635"/>
            <a:ext cx="2476111" cy="51257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xmlns="" id="{B6849312-2986-3B4E-ADD3-239CC2E78BC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147395" y="5128817"/>
            <a:ext cx="2552100" cy="49464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A44D1C6C-CCA7-9348-9CC7-622EA4CE1D4C}"/>
              </a:ext>
            </a:extLst>
          </p:cNvPr>
          <p:cNvSpPr txBox="1"/>
          <p:nvPr/>
        </p:nvSpPr>
        <p:spPr>
          <a:xfrm>
            <a:off x="8129587" y="4475253"/>
            <a:ext cx="1891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(Normalized soft count)</a:t>
            </a:r>
          </a:p>
        </p:txBody>
      </p:sp>
    </p:spTree>
    <p:extLst>
      <p:ext uri="{BB962C8B-B14F-4D97-AF65-F5344CB8AC3E}">
        <p14:creationId xmlns:p14="http://schemas.microsoft.com/office/powerpoint/2010/main" val="3922245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9564142-CFA9-0740-A8A8-CA4D32C9B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Collaborative Quantization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66EC365-BD4E-2646-AAF8-9CBB5AE579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 trainable quantization scheme for LPC coefficients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F82BDE8-4158-7A43-9B62-C2E7FA066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178" y="1071610"/>
            <a:ext cx="7022520" cy="4514054"/>
          </a:xfrm>
        </p:spPr>
        <p:txBody>
          <a:bodyPr/>
          <a:lstStyle/>
          <a:p>
            <a:r>
              <a:rPr lang="en-US" dirty="0"/>
              <a:t>In CMRL the LPC module from AMR-WB consumes 2.4kbpsWe want to do it better</a:t>
            </a:r>
          </a:p>
          <a:p>
            <a:r>
              <a:rPr lang="en-US" dirty="0"/>
              <a:t>Trainable LPC?</a:t>
            </a:r>
          </a:p>
          <a:p>
            <a:pPr lvl="1"/>
            <a:r>
              <a:rPr lang="en-US" dirty="0"/>
              <a:t>Too easy to estimate</a:t>
            </a:r>
          </a:p>
          <a:p>
            <a:r>
              <a:rPr lang="en-US" dirty="0"/>
              <a:t>But, quantization is a learnable part in neural coding!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EE61DB0-B7DF-4341-B98D-E5FB91211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69923EA9-D55B-554B-AA05-7BB5FEC2F0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ICASSP </a:t>
            </a:r>
            <a:r>
              <a:rPr lang="en-US" dirty="0" smtClean="0"/>
              <a:t>2020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74D39645-180A-5E40-A0AD-FB1EFFB8C328}"/>
              </a:ext>
            </a:extLst>
          </p:cNvPr>
          <p:cNvGrpSpPr/>
          <p:nvPr/>
        </p:nvGrpSpPr>
        <p:grpSpPr>
          <a:xfrm rot="5400000">
            <a:off x="8809008" y="-144311"/>
            <a:ext cx="457200" cy="3306505"/>
            <a:chOff x="537722" y="-1562772"/>
            <a:chExt cx="457200" cy="821230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7C1FBF19-C657-8740-910B-91DC37A64ACF}"/>
                </a:ext>
              </a:extLst>
            </p:cNvPr>
            <p:cNvSpPr/>
            <p:nvPr/>
          </p:nvSpPr>
          <p:spPr>
            <a:xfrm rot="16200000">
              <a:off x="-2232125" y="1207075"/>
              <a:ext cx="5996894" cy="4572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r>
                <a:rPr lang="en-US" dirty="0">
                  <a:latin typeface="Helvetica Neue Thin" panose="020B0403020202020204" pitchFamily="34" charset="0"/>
                  <a:ea typeface="Helvetica Neue Thin" panose="020B0403020202020204" pitchFamily="34" charset="0"/>
                </a:rPr>
                <a:t>6.45kbps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EAE302FA-5947-EA44-8143-E5D6C05987E4}"/>
                </a:ext>
              </a:extLst>
            </p:cNvPr>
            <p:cNvSpPr/>
            <p:nvPr/>
          </p:nvSpPr>
          <p:spPr>
            <a:xfrm rot="16200000">
              <a:off x="-341385" y="5313227"/>
              <a:ext cx="2215413" cy="457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r>
                <a:rPr lang="en-US" dirty="0">
                  <a:latin typeface="Helvetica Neue Thin" panose="020B0403020202020204" pitchFamily="34" charset="0"/>
                  <a:ea typeface="Helvetica Neue Thin" panose="020B0403020202020204" pitchFamily="34" charset="0"/>
                </a:rPr>
                <a:t>2.4kbps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9F5D2E4-9253-E045-8190-E9E812082DDD}"/>
              </a:ext>
            </a:extLst>
          </p:cNvPr>
          <p:cNvSpPr txBox="1"/>
          <p:nvPr/>
        </p:nvSpPr>
        <p:spPr>
          <a:xfrm>
            <a:off x="7568899" y="1737541"/>
            <a:ext cx="522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27%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C4B30812-779D-BB41-88A9-A8073942D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056" y="1544880"/>
            <a:ext cx="2211939" cy="78935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8499FD8D-8B88-4541-ADF9-84FB1F09AB39}"/>
              </a:ext>
            </a:extLst>
          </p:cNvPr>
          <p:cNvGrpSpPr/>
          <p:nvPr/>
        </p:nvGrpSpPr>
        <p:grpSpPr>
          <a:xfrm>
            <a:off x="7623126" y="2027860"/>
            <a:ext cx="2935097" cy="3013400"/>
            <a:chOff x="7623126" y="2027860"/>
            <a:chExt cx="2935097" cy="3013400"/>
          </a:xfrm>
        </p:grpSpPr>
        <p:pic>
          <p:nvPicPr>
            <p:cNvPr id="16" name="Picture 15" descr="32bins.pdf">
              <a:extLst>
                <a:ext uri="{FF2B5EF4-FFF2-40B4-BE49-F238E27FC236}">
                  <a16:creationId xmlns:a16="http://schemas.microsoft.com/office/drawing/2014/main" xmlns="" id="{648B35F9-C16A-2D4C-AC35-F293EE5A2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3126" y="2363153"/>
              <a:ext cx="2935097" cy="267810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C1248F66-A775-1741-959D-EBB59E2CBBD0}"/>
                </a:ext>
              </a:extLst>
            </p:cNvPr>
            <p:cNvSpPr txBox="1"/>
            <p:nvPr/>
          </p:nvSpPr>
          <p:spPr>
            <a:xfrm>
              <a:off x="7925085" y="2027860"/>
              <a:ext cx="2633138" cy="46166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</a:rPr>
                <a:t>Distribution of 32 learned  quantization bins in the CMRL AE modules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C7343C3C-0182-AD4B-BF13-538DA44B2A6C}"/>
              </a:ext>
            </a:extLst>
          </p:cNvPr>
          <p:cNvGrpSpPr/>
          <p:nvPr/>
        </p:nvGrpSpPr>
        <p:grpSpPr>
          <a:xfrm>
            <a:off x="8356121" y="3795623"/>
            <a:ext cx="1640579" cy="1670965"/>
            <a:chOff x="8356121" y="3795623"/>
            <a:chExt cx="1640579" cy="167096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F780E57C-4920-BD46-991B-96D215813BE3}"/>
                </a:ext>
              </a:extLst>
            </p:cNvPr>
            <p:cNvSpPr txBox="1"/>
            <p:nvPr/>
          </p:nvSpPr>
          <p:spPr>
            <a:xfrm>
              <a:off x="8486607" y="5004923"/>
              <a:ext cx="15100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Spikiness controlled </a:t>
              </a:r>
              <a:b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</a:br>
              <a:r>
                <a:rPr lang="en-US" sz="12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Calibri Light" panose="020F0502020204030204" pitchFamily="34" charset="0"/>
                </a:rPr>
                <a:t>by the entropy loss</a:t>
              </a: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xmlns="" id="{1987BCF1-FACB-EC40-8990-4346CF8321AD}"/>
                </a:ext>
              </a:extLst>
            </p:cNvPr>
            <p:cNvSpPr/>
            <p:nvPr/>
          </p:nvSpPr>
          <p:spPr>
            <a:xfrm>
              <a:off x="8356121" y="3795623"/>
              <a:ext cx="502091" cy="1236452"/>
            </a:xfrm>
            <a:custGeom>
              <a:avLst/>
              <a:gdLst>
                <a:gd name="connsiteX0" fmla="*/ 488830 w 611359"/>
                <a:gd name="connsiteY0" fmla="*/ 1529750 h 1529750"/>
                <a:gd name="connsiteX1" fmla="*/ 592347 w 611359"/>
                <a:gd name="connsiteY1" fmla="*/ 902898 h 1529750"/>
                <a:gd name="connsiteX2" fmla="*/ 149524 w 611359"/>
                <a:gd name="connsiteY2" fmla="*/ 230037 h 1529750"/>
                <a:gd name="connsiteX3" fmla="*/ 0 w 611359"/>
                <a:gd name="connsiteY3" fmla="*/ 0 h 152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1359" h="1529750">
                  <a:moveTo>
                    <a:pt x="488830" y="1529750"/>
                  </a:moveTo>
                  <a:cubicBezTo>
                    <a:pt x="568864" y="1324633"/>
                    <a:pt x="648898" y="1119517"/>
                    <a:pt x="592347" y="902898"/>
                  </a:cubicBezTo>
                  <a:cubicBezTo>
                    <a:pt x="535796" y="686279"/>
                    <a:pt x="248248" y="380520"/>
                    <a:pt x="149524" y="230037"/>
                  </a:cubicBezTo>
                  <a:cubicBezTo>
                    <a:pt x="50800" y="79554"/>
                    <a:pt x="25400" y="39777"/>
                    <a:pt x="0" y="0"/>
                  </a:cubicBezTo>
                </a:path>
              </a:pathLst>
            </a:custGeom>
            <a:noFill/>
            <a:ln w="6350">
              <a:solidFill>
                <a:srgbClr val="FF800A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AA5C29CD-5FED-5E45-BDB2-E15B57B30CA6}"/>
              </a:ext>
            </a:extLst>
          </p:cNvPr>
          <p:cNvGrpSpPr/>
          <p:nvPr/>
        </p:nvGrpSpPr>
        <p:grpSpPr>
          <a:xfrm>
            <a:off x="8202182" y="2622491"/>
            <a:ext cx="202570" cy="1995518"/>
            <a:chOff x="8202182" y="2622491"/>
            <a:chExt cx="202570" cy="1995518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xmlns="" id="{405B2418-0A05-B942-82C1-227AE5A69553}"/>
                </a:ext>
              </a:extLst>
            </p:cNvPr>
            <p:cNvSpPr/>
            <p:nvPr/>
          </p:nvSpPr>
          <p:spPr>
            <a:xfrm rot="5400000">
              <a:off x="7305708" y="3518965"/>
              <a:ext cx="1995518" cy="202570"/>
            </a:xfrm>
            <a:custGeom>
              <a:avLst/>
              <a:gdLst>
                <a:gd name="connsiteX0" fmla="*/ 0 w 1938068"/>
                <a:gd name="connsiteY0" fmla="*/ 897513 h 987561"/>
                <a:gd name="connsiteX1" fmla="*/ 483080 w 1938068"/>
                <a:gd name="connsiteY1" fmla="*/ 799747 h 987561"/>
                <a:gd name="connsiteX2" fmla="*/ 966159 w 1938068"/>
                <a:gd name="connsiteY2" fmla="*/ 365 h 987561"/>
                <a:gd name="connsiteX3" fmla="*/ 1650521 w 1938068"/>
                <a:gd name="connsiteY3" fmla="*/ 909014 h 987561"/>
                <a:gd name="connsiteX4" fmla="*/ 1938068 w 1938068"/>
                <a:gd name="connsiteY4" fmla="*/ 880260 h 987561"/>
                <a:gd name="connsiteX0" fmla="*/ 0 w 1938068"/>
                <a:gd name="connsiteY0" fmla="*/ 897165 h 940309"/>
                <a:gd name="connsiteX1" fmla="*/ 483080 w 1938068"/>
                <a:gd name="connsiteY1" fmla="*/ 799399 h 940309"/>
                <a:gd name="connsiteX2" fmla="*/ 966159 w 1938068"/>
                <a:gd name="connsiteY2" fmla="*/ 17 h 940309"/>
                <a:gd name="connsiteX3" fmla="*/ 1587261 w 1938068"/>
                <a:gd name="connsiteY3" fmla="*/ 822402 h 940309"/>
                <a:gd name="connsiteX4" fmla="*/ 1938068 w 1938068"/>
                <a:gd name="connsiteY4" fmla="*/ 879912 h 940309"/>
                <a:gd name="connsiteX0" fmla="*/ 0 w 1938068"/>
                <a:gd name="connsiteY0" fmla="*/ 897175 h 923160"/>
                <a:gd name="connsiteX1" fmla="*/ 483080 w 1938068"/>
                <a:gd name="connsiteY1" fmla="*/ 799409 h 923160"/>
                <a:gd name="connsiteX2" fmla="*/ 966159 w 1938068"/>
                <a:gd name="connsiteY2" fmla="*/ 27 h 923160"/>
                <a:gd name="connsiteX3" fmla="*/ 1529751 w 1938068"/>
                <a:gd name="connsiteY3" fmla="*/ 770654 h 923160"/>
                <a:gd name="connsiteX4" fmla="*/ 1938068 w 1938068"/>
                <a:gd name="connsiteY4" fmla="*/ 879922 h 923160"/>
                <a:gd name="connsiteX0" fmla="*/ 0 w 1938068"/>
                <a:gd name="connsiteY0" fmla="*/ 897176 h 927217"/>
                <a:gd name="connsiteX1" fmla="*/ 483080 w 1938068"/>
                <a:gd name="connsiteY1" fmla="*/ 799410 h 927217"/>
                <a:gd name="connsiteX2" fmla="*/ 966159 w 1938068"/>
                <a:gd name="connsiteY2" fmla="*/ 28 h 927217"/>
                <a:gd name="connsiteX3" fmla="*/ 1529751 w 1938068"/>
                <a:gd name="connsiteY3" fmla="*/ 770655 h 927217"/>
                <a:gd name="connsiteX4" fmla="*/ 1938068 w 1938068"/>
                <a:gd name="connsiteY4" fmla="*/ 879923 h 927217"/>
                <a:gd name="connsiteX0" fmla="*/ 0 w 1938068"/>
                <a:gd name="connsiteY0" fmla="*/ 897153 h 927194"/>
                <a:gd name="connsiteX1" fmla="*/ 500332 w 1938068"/>
                <a:gd name="connsiteY1" fmla="*/ 759130 h 927194"/>
                <a:gd name="connsiteX2" fmla="*/ 966159 w 1938068"/>
                <a:gd name="connsiteY2" fmla="*/ 5 h 927194"/>
                <a:gd name="connsiteX3" fmla="*/ 1529751 w 1938068"/>
                <a:gd name="connsiteY3" fmla="*/ 770632 h 927194"/>
                <a:gd name="connsiteX4" fmla="*/ 1938068 w 1938068"/>
                <a:gd name="connsiteY4" fmla="*/ 879900 h 927194"/>
                <a:gd name="connsiteX0" fmla="*/ 0 w 1938068"/>
                <a:gd name="connsiteY0" fmla="*/ 897153 h 927194"/>
                <a:gd name="connsiteX1" fmla="*/ 500332 w 1938068"/>
                <a:gd name="connsiteY1" fmla="*/ 759130 h 927194"/>
                <a:gd name="connsiteX2" fmla="*/ 966159 w 1938068"/>
                <a:gd name="connsiteY2" fmla="*/ 5 h 927194"/>
                <a:gd name="connsiteX3" fmla="*/ 1529751 w 1938068"/>
                <a:gd name="connsiteY3" fmla="*/ 770632 h 927194"/>
                <a:gd name="connsiteX4" fmla="*/ 1938068 w 1938068"/>
                <a:gd name="connsiteY4" fmla="*/ 879900 h 927194"/>
                <a:gd name="connsiteX0" fmla="*/ 0 w 1938068"/>
                <a:gd name="connsiteY0" fmla="*/ 897153 h 897153"/>
                <a:gd name="connsiteX1" fmla="*/ 500332 w 1938068"/>
                <a:gd name="connsiteY1" fmla="*/ 759130 h 897153"/>
                <a:gd name="connsiteX2" fmla="*/ 966159 w 1938068"/>
                <a:gd name="connsiteY2" fmla="*/ 5 h 897153"/>
                <a:gd name="connsiteX3" fmla="*/ 1529751 w 1938068"/>
                <a:gd name="connsiteY3" fmla="*/ 770632 h 897153"/>
                <a:gd name="connsiteX4" fmla="*/ 1938068 w 1938068"/>
                <a:gd name="connsiteY4" fmla="*/ 879900 h 897153"/>
                <a:gd name="connsiteX0" fmla="*/ 0 w 1938068"/>
                <a:gd name="connsiteY0" fmla="*/ 897247 h 897247"/>
                <a:gd name="connsiteX1" fmla="*/ 500332 w 1938068"/>
                <a:gd name="connsiteY1" fmla="*/ 759224 h 897247"/>
                <a:gd name="connsiteX2" fmla="*/ 966159 w 1938068"/>
                <a:gd name="connsiteY2" fmla="*/ 99 h 897247"/>
                <a:gd name="connsiteX3" fmla="*/ 1489495 w 1938068"/>
                <a:gd name="connsiteY3" fmla="*/ 707465 h 897247"/>
                <a:gd name="connsiteX4" fmla="*/ 1938068 w 1938068"/>
                <a:gd name="connsiteY4" fmla="*/ 879994 h 897247"/>
                <a:gd name="connsiteX0" fmla="*/ 0 w 1938068"/>
                <a:gd name="connsiteY0" fmla="*/ 897169 h 897169"/>
                <a:gd name="connsiteX1" fmla="*/ 534837 w 1938068"/>
                <a:gd name="connsiteY1" fmla="*/ 684384 h 897169"/>
                <a:gd name="connsiteX2" fmla="*/ 966159 w 1938068"/>
                <a:gd name="connsiteY2" fmla="*/ 21 h 897169"/>
                <a:gd name="connsiteX3" fmla="*/ 1489495 w 1938068"/>
                <a:gd name="connsiteY3" fmla="*/ 707387 h 897169"/>
                <a:gd name="connsiteX4" fmla="*/ 1938068 w 1938068"/>
                <a:gd name="connsiteY4" fmla="*/ 879916 h 897169"/>
                <a:gd name="connsiteX0" fmla="*/ 0 w 1938068"/>
                <a:gd name="connsiteY0" fmla="*/ 897216 h 897216"/>
                <a:gd name="connsiteX1" fmla="*/ 534837 w 1938068"/>
                <a:gd name="connsiteY1" fmla="*/ 684431 h 897216"/>
                <a:gd name="connsiteX2" fmla="*/ 966159 w 1938068"/>
                <a:gd name="connsiteY2" fmla="*/ 68 h 897216"/>
                <a:gd name="connsiteX3" fmla="*/ 1420483 w 1938068"/>
                <a:gd name="connsiteY3" fmla="*/ 644174 h 897216"/>
                <a:gd name="connsiteX4" fmla="*/ 1938068 w 1938068"/>
                <a:gd name="connsiteY4" fmla="*/ 879963 h 897216"/>
                <a:gd name="connsiteX0" fmla="*/ 0 w 1938068"/>
                <a:gd name="connsiteY0" fmla="*/ 897150 h 897150"/>
                <a:gd name="connsiteX1" fmla="*/ 534837 w 1938068"/>
                <a:gd name="connsiteY1" fmla="*/ 684365 h 897150"/>
                <a:gd name="connsiteX2" fmla="*/ 966159 w 1938068"/>
                <a:gd name="connsiteY2" fmla="*/ 2 h 897150"/>
                <a:gd name="connsiteX3" fmla="*/ 1397479 w 1938068"/>
                <a:gd name="connsiteY3" fmla="*/ 678614 h 897150"/>
                <a:gd name="connsiteX4" fmla="*/ 1938068 w 1938068"/>
                <a:gd name="connsiteY4" fmla="*/ 879897 h 897150"/>
                <a:gd name="connsiteX0" fmla="*/ 0 w 1938068"/>
                <a:gd name="connsiteY0" fmla="*/ 897150 h 897150"/>
                <a:gd name="connsiteX1" fmla="*/ 534837 w 1938068"/>
                <a:gd name="connsiteY1" fmla="*/ 684365 h 897150"/>
                <a:gd name="connsiteX2" fmla="*/ 966159 w 1938068"/>
                <a:gd name="connsiteY2" fmla="*/ 2 h 897150"/>
                <a:gd name="connsiteX3" fmla="*/ 1397479 w 1938068"/>
                <a:gd name="connsiteY3" fmla="*/ 678614 h 897150"/>
                <a:gd name="connsiteX4" fmla="*/ 1938068 w 1938068"/>
                <a:gd name="connsiteY4" fmla="*/ 879897 h 89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068" h="897150">
                  <a:moveTo>
                    <a:pt x="0" y="897150"/>
                  </a:moveTo>
                  <a:cubicBezTo>
                    <a:pt x="310551" y="882773"/>
                    <a:pt x="373811" y="833890"/>
                    <a:pt x="534837" y="684365"/>
                  </a:cubicBezTo>
                  <a:cubicBezTo>
                    <a:pt x="695863" y="534840"/>
                    <a:pt x="822385" y="960"/>
                    <a:pt x="966159" y="2"/>
                  </a:cubicBezTo>
                  <a:cubicBezTo>
                    <a:pt x="1109933" y="-956"/>
                    <a:pt x="1241246" y="520463"/>
                    <a:pt x="1397479" y="678614"/>
                  </a:cubicBezTo>
                  <a:cubicBezTo>
                    <a:pt x="1553712" y="836765"/>
                    <a:pt x="1645249" y="875583"/>
                    <a:pt x="1938068" y="879897"/>
                  </a:cubicBezTo>
                </a:path>
              </a:pathLst>
            </a:custGeom>
            <a:noFill/>
            <a:ln w="3175">
              <a:solidFill>
                <a:srgbClr val="FF800A"/>
              </a:solidFill>
              <a:headEnd type="none" w="med" len="med"/>
              <a:tailEnd type="none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xmlns="" id="{175F0825-EC6D-FF4D-9690-8C8C6640EBA0}"/>
                </a:ext>
              </a:extLst>
            </p:cNvPr>
            <p:cNvCxnSpPr/>
            <p:nvPr/>
          </p:nvCxnSpPr>
          <p:spPr>
            <a:xfrm>
              <a:off x="8276342" y="2622491"/>
              <a:ext cx="0" cy="1995518"/>
            </a:xfrm>
            <a:prstGeom prst="line">
              <a:avLst/>
            </a:prstGeom>
            <a:ln>
              <a:solidFill>
                <a:srgbClr val="2077B4"/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87688311-8C8D-054F-B99C-9505F503197D}"/>
              </a:ext>
            </a:extLst>
          </p:cNvPr>
          <p:cNvGrpSpPr/>
          <p:nvPr/>
        </p:nvGrpSpPr>
        <p:grpSpPr>
          <a:xfrm>
            <a:off x="1352202" y="2902943"/>
            <a:ext cx="3688317" cy="2580942"/>
            <a:chOff x="4309532" y="769316"/>
            <a:chExt cx="4909150" cy="312293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D3D909B1-003D-A74A-B398-971E28197ED0}"/>
                </a:ext>
              </a:extLst>
            </p:cNvPr>
            <p:cNvGrpSpPr/>
            <p:nvPr/>
          </p:nvGrpSpPr>
          <p:grpSpPr>
            <a:xfrm>
              <a:off x="4309532" y="769316"/>
              <a:ext cx="4883566" cy="3055844"/>
              <a:chOff x="4309532" y="769316"/>
              <a:chExt cx="4883566" cy="3055844"/>
            </a:xfrm>
          </p:grpSpPr>
          <p:pic>
            <p:nvPicPr>
              <p:cNvPr id="29" name="Picture 28" descr="lpc_quan_code.pdf">
                <a:extLst>
                  <a:ext uri="{FF2B5EF4-FFF2-40B4-BE49-F238E27FC236}">
                    <a16:creationId xmlns:a16="http://schemas.microsoft.com/office/drawing/2014/main" xmlns="" id="{160D99A0-71C4-D347-BCDC-306538CCA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4927" y="2870512"/>
                <a:ext cx="1101745" cy="941944"/>
              </a:xfrm>
              <a:prstGeom prst="rect">
                <a:avLst/>
              </a:prstGeom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465C719F-BBB7-0440-9F9E-0E61D2AF7DBF}"/>
                  </a:ext>
                </a:extLst>
              </p:cNvPr>
              <p:cNvSpPr txBox="1"/>
              <p:nvPr/>
            </p:nvSpPr>
            <p:spPr>
              <a:xfrm>
                <a:off x="4381827" y="1759712"/>
                <a:ext cx="3498104" cy="2065448"/>
              </a:xfrm>
              <a:prstGeom prst="rect">
                <a:avLst/>
              </a:prstGeom>
              <a:noFill/>
              <a:ln w="19050" cmpd="sng">
                <a:solidFill>
                  <a:schemeClr val="tx1"/>
                </a:solidFill>
                <a:prstDash val="sysDash"/>
              </a:ln>
            </p:spPr>
            <p:txBody>
              <a:bodyPr wrap="square" rtlCol="0">
                <a:noAutofit/>
              </a:bodyPr>
              <a:lstStyle/>
              <a:p>
                <a:pPr algn="ctr"/>
                <a:endParaRPr lang="en-US" sz="1050" dirty="0"/>
              </a:p>
            </p:txBody>
          </p:sp>
          <p:pic>
            <p:nvPicPr>
              <p:cNvPr id="31" name="Picture 30" descr="res_pcm.pdf">
                <a:extLst>
                  <a:ext uri="{FF2B5EF4-FFF2-40B4-BE49-F238E27FC236}">
                    <a16:creationId xmlns:a16="http://schemas.microsoft.com/office/drawing/2014/main" xmlns="" id="{10528B68-C80B-C549-A163-EA69651E61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42548" y="962061"/>
                <a:ext cx="2666999" cy="745233"/>
              </a:xfrm>
              <a:prstGeom prst="rect">
                <a:avLst/>
              </a:prstGeom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xmlns="" id="{27DE0D3D-88D1-6445-8696-40202300C372}"/>
                  </a:ext>
                </a:extLst>
              </p:cNvPr>
              <p:cNvSpPr txBox="1"/>
              <p:nvPr/>
            </p:nvSpPr>
            <p:spPr>
              <a:xfrm>
                <a:off x="4533900" y="1913241"/>
                <a:ext cx="1397002" cy="297927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/>
                  <a:t>High-pass filter</a:t>
                </a: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xmlns="" id="{9DE65BDF-7A49-3543-B3CC-B156B2FE9F24}"/>
                  </a:ext>
                </a:extLst>
              </p:cNvPr>
              <p:cNvCxnSpPr>
                <a:stCxn id="32" idx="2"/>
              </p:cNvCxnSpPr>
              <p:nvPr/>
            </p:nvCxnSpPr>
            <p:spPr>
              <a:xfrm>
                <a:off x="5232401" y="2211168"/>
                <a:ext cx="0" cy="227232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xmlns="" id="{AA33348D-98A9-C64C-82BA-68E86E6ABA41}"/>
                  </a:ext>
                </a:extLst>
              </p:cNvPr>
              <p:cNvGrpSpPr/>
              <p:nvPr/>
            </p:nvGrpSpPr>
            <p:grpSpPr>
              <a:xfrm>
                <a:off x="4309532" y="769323"/>
                <a:ext cx="1943763" cy="942777"/>
                <a:chOff x="5317066" y="-155378"/>
                <a:chExt cx="1943763" cy="942777"/>
              </a:xfrm>
            </p:grpSpPr>
            <p:pic>
              <p:nvPicPr>
                <p:cNvPr id="51" name="Picture 50" descr="raw_pcm.pdf">
                  <a:extLst>
                    <a:ext uri="{FF2B5EF4-FFF2-40B4-BE49-F238E27FC236}">
                      <a16:creationId xmlns:a16="http://schemas.microsoft.com/office/drawing/2014/main" xmlns="" id="{361D3544-BA89-1B40-95EA-EED4955BE8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007" t="8498" r="9057"/>
                <a:stretch/>
              </p:blipFill>
              <p:spPr>
                <a:xfrm>
                  <a:off x="5342470" y="66914"/>
                  <a:ext cx="1918359" cy="720485"/>
                </a:xfrm>
                <a:prstGeom prst="rect">
                  <a:avLst/>
                </a:prstGeom>
              </p:spPr>
            </p:pic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xmlns="" id="{7C2D9E47-6962-CC47-8239-67531C620F29}"/>
                    </a:ext>
                  </a:extLst>
                </p:cNvPr>
                <p:cNvSpPr txBox="1"/>
                <p:nvPr/>
              </p:nvSpPr>
              <p:spPr>
                <a:xfrm>
                  <a:off x="5317066" y="-155378"/>
                  <a:ext cx="1837268" cy="316548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dirty="0"/>
                    <a:t>Speech Signal</a:t>
                  </a:r>
                </a:p>
              </p:txBody>
            </p: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xmlns="" id="{03A78170-6237-7743-B74C-B4E9B39AB6BE}"/>
                  </a:ext>
                </a:extLst>
              </p:cNvPr>
              <p:cNvSpPr txBox="1"/>
              <p:nvPr/>
            </p:nvSpPr>
            <p:spPr>
              <a:xfrm>
                <a:off x="4533900" y="2437438"/>
                <a:ext cx="1397002" cy="484133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/>
                  <a:t>Pre-emphasis filter</a:t>
                </a:r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7DAA6D27-BC97-F34D-8DD4-04AE99BBBBF1}"/>
                  </a:ext>
                </a:extLst>
              </p:cNvPr>
              <p:cNvCxnSpPr>
                <a:stCxn id="35" idx="2"/>
                <a:endCxn id="37" idx="0"/>
              </p:cNvCxnSpPr>
              <p:nvPr/>
            </p:nvCxnSpPr>
            <p:spPr>
              <a:xfrm>
                <a:off x="5232401" y="2921571"/>
                <a:ext cx="0" cy="242347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xmlns="" id="{1B4D8B62-5041-EE46-862E-FC1F554C0DB4}"/>
                  </a:ext>
                </a:extLst>
              </p:cNvPr>
              <p:cNvSpPr txBox="1"/>
              <p:nvPr/>
            </p:nvSpPr>
            <p:spPr>
              <a:xfrm>
                <a:off x="4533900" y="3163918"/>
                <a:ext cx="1397002" cy="502752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/>
                  <a:t>Calculate LPC coefficients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xmlns="" id="{1697A642-D2F5-0242-92D6-82431D0F9D2A}"/>
                  </a:ext>
                </a:extLst>
              </p:cNvPr>
              <p:cNvSpPr txBox="1"/>
              <p:nvPr/>
            </p:nvSpPr>
            <p:spPr>
              <a:xfrm>
                <a:off x="6267448" y="2554114"/>
                <a:ext cx="1536702" cy="1169550"/>
              </a:xfrm>
              <a:prstGeom prst="rect">
                <a:avLst/>
              </a:prstGeom>
              <a:noFill/>
              <a:ln w="12700" cmpd="sng">
                <a:solidFill>
                  <a:srgbClr val="FF66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/>
                  <a:t>LPC coefficients quantization</a:t>
                </a:r>
              </a:p>
              <a:p>
                <a:pPr algn="ctr"/>
                <a:endParaRPr lang="en-US" sz="1000" dirty="0"/>
              </a:p>
              <a:p>
                <a:pPr algn="ctr"/>
                <a:endParaRPr lang="en-US" sz="1000" dirty="0"/>
              </a:p>
              <a:p>
                <a:pPr algn="ctr"/>
                <a:endParaRPr lang="en-US" sz="1000" dirty="0"/>
              </a:p>
              <a:p>
                <a:pPr algn="ctr"/>
                <a:endParaRPr lang="en-US" sz="1000" dirty="0"/>
              </a:p>
            </p:txBody>
          </p: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E5F172E9-4F73-0E4F-A894-8B36B5283295}"/>
                  </a:ext>
                </a:extLst>
              </p:cNvPr>
              <p:cNvCxnSpPr/>
              <p:nvPr/>
            </p:nvCxnSpPr>
            <p:spPr>
              <a:xfrm flipV="1">
                <a:off x="7035800" y="1537413"/>
                <a:ext cx="0" cy="301392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xmlns="" id="{2785E7B8-56F9-4141-8632-571546CFB81D}"/>
                  </a:ext>
                </a:extLst>
              </p:cNvPr>
              <p:cNvSpPr txBox="1"/>
              <p:nvPr/>
            </p:nvSpPr>
            <p:spPr>
              <a:xfrm>
                <a:off x="6337300" y="1848000"/>
                <a:ext cx="1397002" cy="502752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/>
                  <a:t>Calculate LPC residuals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xmlns="" id="{030E394F-43C6-0345-A439-23FEA8759CCB}"/>
                  </a:ext>
                </a:extLst>
              </p:cNvPr>
              <p:cNvSpPr/>
              <p:nvPr/>
            </p:nvSpPr>
            <p:spPr>
              <a:xfrm>
                <a:off x="6242006" y="769316"/>
                <a:ext cx="1572888" cy="31654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50" dirty="0"/>
                  <a:t>Residual Frame</a:t>
                </a:r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D010F3AC-EFCD-9C43-BC05-E2180DE97CB0}"/>
                  </a:ext>
                </a:extLst>
              </p:cNvPr>
              <p:cNvCxnSpPr/>
              <p:nvPr/>
            </p:nvCxnSpPr>
            <p:spPr>
              <a:xfrm>
                <a:off x="7734299" y="2833777"/>
                <a:ext cx="457201" cy="0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5BBCC541-15BB-874D-B90A-50707AD0A3A0}"/>
                  </a:ext>
                </a:extLst>
              </p:cNvPr>
              <p:cNvCxnSpPr>
                <a:cxnSpLocks/>
                <a:stCxn id="37" idx="3"/>
              </p:cNvCxnSpPr>
              <p:nvPr/>
            </p:nvCxnSpPr>
            <p:spPr>
              <a:xfrm>
                <a:off x="5930902" y="3415294"/>
                <a:ext cx="336546" cy="1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70CE8F4F-E2F4-D841-84F0-B5F7338E4C20}"/>
                  </a:ext>
                </a:extLst>
              </p:cNvPr>
              <p:cNvCxnSpPr>
                <a:stCxn id="38" idx="0"/>
                <a:endCxn id="40" idx="2"/>
              </p:cNvCxnSpPr>
              <p:nvPr/>
            </p:nvCxnSpPr>
            <p:spPr>
              <a:xfrm flipV="1">
                <a:off x="7035800" y="2350753"/>
                <a:ext cx="1" cy="203361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99B8B963-44C0-9B41-835D-674B4499F156}"/>
                  </a:ext>
                </a:extLst>
              </p:cNvPr>
              <p:cNvCxnSpPr/>
              <p:nvPr/>
            </p:nvCxnSpPr>
            <p:spPr>
              <a:xfrm>
                <a:off x="5232401" y="1586669"/>
                <a:ext cx="0" cy="326572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xmlns="" id="{6BDBF372-CEFA-E747-AEBA-CC23A449098C}"/>
                  </a:ext>
                </a:extLst>
              </p:cNvPr>
              <p:cNvSpPr/>
              <p:nvPr/>
            </p:nvSpPr>
            <p:spPr>
              <a:xfrm>
                <a:off x="8023459" y="2602945"/>
                <a:ext cx="1169639" cy="48413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00" dirty="0"/>
                  <a:t>Coded LPC </a:t>
                </a:r>
              </a:p>
              <a:p>
                <a:pPr algn="ctr"/>
                <a:r>
                  <a:rPr lang="en-US" sz="1000" dirty="0"/>
                  <a:t>Coefficients</a:t>
                </a:r>
              </a:p>
            </p:txBody>
          </p: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xmlns="" id="{251457C9-2EC8-2244-82DE-686D5FC5D2EF}"/>
                  </a:ext>
                </a:extLst>
              </p:cNvPr>
              <p:cNvCxnSpPr/>
              <p:nvPr/>
            </p:nvCxnSpPr>
            <p:spPr>
              <a:xfrm flipV="1">
                <a:off x="5232401" y="3029103"/>
                <a:ext cx="863599" cy="1928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xmlns="" id="{3B5F6971-E236-0D43-85AD-78F32FD304D8}"/>
                  </a:ext>
                </a:extLst>
              </p:cNvPr>
              <p:cNvCxnSpPr/>
              <p:nvPr/>
            </p:nvCxnSpPr>
            <p:spPr>
              <a:xfrm>
                <a:off x="6096000" y="2076568"/>
                <a:ext cx="0" cy="954499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BE7A4067-3887-9E4C-B37F-F572BAB8A13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96000" y="2076568"/>
                <a:ext cx="241300" cy="4233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13D922B9-9D28-8A45-8185-D4DBBE979BE0}"/>
                  </a:ext>
                </a:extLst>
              </p:cNvPr>
              <p:cNvCxnSpPr/>
              <p:nvPr/>
            </p:nvCxnSpPr>
            <p:spPr>
              <a:xfrm>
                <a:off x="7734301" y="3536511"/>
                <a:ext cx="457199" cy="0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xmlns="" id="{9EFBE29B-447D-9B40-9AFC-E8165ABEF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283821" y="3439732"/>
              <a:ext cx="444467" cy="193558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4402D28C-4A65-1348-ABC1-BBCB74543177}"/>
                </a:ext>
              </a:extLst>
            </p:cNvPr>
            <p:cNvSpPr/>
            <p:nvPr/>
          </p:nvSpPr>
          <p:spPr>
            <a:xfrm>
              <a:off x="7837819" y="3594327"/>
              <a:ext cx="1380863" cy="29792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/>
                <a:t>(regularization)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7604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Opportunity, Challenge, </a:t>
            </a:r>
            <a:r>
              <a:rPr lang="en-US" altLang="zh-CN" dirty="0" smtClean="0"/>
              <a:t>and Approach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61863" y="1508848"/>
            <a:ext cx="8022329" cy="4114626"/>
            <a:chOff x="-1399205" y="-595236"/>
            <a:chExt cx="12748960" cy="6333972"/>
          </a:xfrm>
        </p:grpSpPr>
        <p:grpSp>
          <p:nvGrpSpPr>
            <p:cNvPr id="9" name="Group 8"/>
            <p:cNvGrpSpPr/>
            <p:nvPr/>
          </p:nvGrpSpPr>
          <p:grpSpPr>
            <a:xfrm>
              <a:off x="3109772" y="1894291"/>
              <a:ext cx="3331293" cy="3331293"/>
              <a:chOff x="4110917" y="2098614"/>
              <a:chExt cx="3331293" cy="3331293"/>
            </a:xfrm>
          </p:grpSpPr>
          <p:sp>
            <p:nvSpPr>
              <p:cNvPr id="28" name="Shape 27"/>
              <p:cNvSpPr/>
              <p:nvPr/>
            </p:nvSpPr>
            <p:spPr>
              <a:xfrm>
                <a:off x="4110917" y="2098614"/>
                <a:ext cx="3331293" cy="3331293"/>
              </a:xfrm>
              <a:prstGeom prst="gear9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Shape 4"/>
              <p:cNvSpPr/>
              <p:nvPr/>
            </p:nvSpPr>
            <p:spPr>
              <a:xfrm>
                <a:off x="4780655" y="2878953"/>
                <a:ext cx="1991817" cy="17123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2860" tIns="22860" rIns="22860" bIns="2286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kern="1200" dirty="0"/>
                  <a:t>Bridge the gap between machine learning and DSP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6587450" y="2040611"/>
              <a:ext cx="4762305" cy="3224910"/>
              <a:chOff x="7588595" y="2244934"/>
              <a:chExt cx="4762305" cy="3224910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7588595" y="2244934"/>
                <a:ext cx="4199209" cy="3224910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7" name="Rounded Rectangle 6"/>
              <p:cNvSpPr/>
              <p:nvPr/>
            </p:nvSpPr>
            <p:spPr>
              <a:xfrm>
                <a:off x="7588595" y="2393904"/>
                <a:ext cx="4762305" cy="303600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0960" tIns="60960" rIns="60960" bIns="60960" numCol="1" spcCol="1270" anchor="t" anchorCtr="0">
                <a:noAutofit/>
              </a:bodyPr>
              <a:lstStyle/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 typeface="Arial" panose="020B0604020202020204" pitchFamily="34" charset="0"/>
                  <a:buChar char="••"/>
                </a:pPr>
                <a:r>
                  <a:rPr lang="en-US" sz="1100" kern="1200" dirty="0"/>
                  <a:t>DSP</a:t>
                </a:r>
              </a:p>
              <a:p>
                <a:pPr marL="342900" lvl="2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 typeface="Arial" panose="020B0604020202020204" pitchFamily="34" charset="0"/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Pre-emphasis</a:t>
                </a:r>
                <a:endParaRPr lang="en-US" sz="1100" kern="1200" dirty="0"/>
              </a:p>
              <a:p>
                <a:pPr marL="342900" lvl="2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Linear predictive coding (LPC)</a:t>
                </a:r>
              </a:p>
              <a:p>
                <a:pPr marL="342900" lvl="2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Perceptual weighting</a:t>
                </a:r>
              </a:p>
              <a:p>
                <a:pPr marL="342900" lvl="2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Residual coding</a:t>
                </a: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Machine learning</a:t>
                </a:r>
              </a:p>
              <a:p>
                <a:pPr marL="342900" lvl="2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End-to-end speech coding neural network [1]</a:t>
                </a:r>
              </a:p>
              <a:p>
                <a:pPr marL="342900" lvl="2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Residual learning</a:t>
                </a:r>
              </a:p>
              <a:p>
                <a:pPr marL="342900" lvl="2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Soft-to-hard quantization [2]</a:t>
                </a:r>
              </a:p>
              <a:p>
                <a:pPr marL="342900" lvl="2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Sub-pixel </a:t>
                </a:r>
                <a:r>
                  <a:rPr lang="en-US" sz="1100" kern="1200" dirty="0" err="1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upsampling</a:t>
                </a: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network [3]</a:t>
                </a: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872146" y="1903531"/>
              <a:ext cx="2554774" cy="2554774"/>
              <a:chOff x="1873291" y="2107854"/>
              <a:chExt cx="2554774" cy="2554774"/>
            </a:xfrm>
          </p:grpSpPr>
          <p:sp>
            <p:nvSpPr>
              <p:cNvPr id="24" name="Shape 23"/>
              <p:cNvSpPr/>
              <p:nvPr/>
            </p:nvSpPr>
            <p:spPr>
              <a:xfrm>
                <a:off x="1873291" y="2107854"/>
                <a:ext cx="2554774" cy="2554774"/>
              </a:xfrm>
              <a:prstGeom prst="gear6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80000"/>
                  <a:hueOff val="0"/>
                  <a:satOff val="-37501"/>
                  <a:lumOff val="19807"/>
                  <a:alphaOff val="0"/>
                </a:schemeClr>
              </a:fillRef>
              <a:effectRef idx="0">
                <a:schemeClr val="accent1">
                  <a:shade val="80000"/>
                  <a:hueOff val="0"/>
                  <a:satOff val="-37501"/>
                  <a:lumOff val="19807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5" name="Shape 8"/>
              <p:cNvSpPr/>
              <p:nvPr/>
            </p:nvSpPr>
            <p:spPr>
              <a:xfrm>
                <a:off x="2516461" y="2754914"/>
                <a:ext cx="1408184" cy="126065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Font typeface="Arial" panose="020B0604020202020204" pitchFamily="34" charset="0"/>
                  <a:buChar char="•"/>
                </a:pPr>
                <a:r>
                  <a:rPr lang="en-US" sz="12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Lightweight</a:t>
                </a:r>
                <a:endParaRPr lang="en-US" sz="1200" kern="1200" dirty="0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-1399205" y="2550594"/>
              <a:ext cx="2271352" cy="1719733"/>
              <a:chOff x="-398060" y="2754917"/>
              <a:chExt cx="2271352" cy="1719733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-398060" y="2754917"/>
                <a:ext cx="2271350" cy="1381263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shade val="80000"/>
                  <a:hueOff val="0"/>
                  <a:satOff val="-37501"/>
                  <a:lumOff val="19807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3" name="Rounded Rectangle 10"/>
              <p:cNvSpPr/>
              <p:nvPr/>
            </p:nvSpPr>
            <p:spPr>
              <a:xfrm>
                <a:off x="-346821" y="2806152"/>
                <a:ext cx="2220113" cy="166849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0960" tIns="60960" rIns="60960" bIns="60960" numCol="1" spcCol="1270" anchor="t" anchorCtr="0">
                <a:noAutofit/>
              </a:bodyPr>
              <a:lstStyle/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 typeface="Arial" panose="020B0604020202020204" pitchFamily="34" charset="0"/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Oops, my phone battery is drained after decoding a high quality audio message… </a:t>
                </a:r>
                <a:endParaRPr lang="en-US" sz="1100" kern="1200" dirty="0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2710043" y="-67255"/>
              <a:ext cx="2373809" cy="2373809"/>
              <a:chOff x="3711188" y="137068"/>
              <a:chExt cx="2373809" cy="2373809"/>
            </a:xfrm>
          </p:grpSpPr>
          <p:sp>
            <p:nvSpPr>
              <p:cNvPr id="20" name="Shape 19"/>
              <p:cNvSpPr/>
              <p:nvPr/>
            </p:nvSpPr>
            <p:spPr>
              <a:xfrm rot="20700000">
                <a:off x="3711188" y="137068"/>
                <a:ext cx="2373809" cy="2373809"/>
              </a:xfrm>
              <a:prstGeom prst="gear6">
                <a:avLst/>
              </a:prstGeom>
              <a:solidFill>
                <a:schemeClr val="accent2">
                  <a:lumMod val="7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shade val="80000"/>
                  <a:hueOff val="0"/>
                  <a:satOff val="-75001"/>
                  <a:lumOff val="39614"/>
                  <a:alphaOff val="0"/>
                </a:schemeClr>
              </a:fillRef>
              <a:effectRef idx="0">
                <a:schemeClr val="accent1">
                  <a:shade val="80000"/>
                  <a:hueOff val="0"/>
                  <a:satOff val="-75001"/>
                  <a:lumOff val="39614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1" name="Shape 12"/>
              <p:cNvSpPr/>
              <p:nvPr/>
            </p:nvSpPr>
            <p:spPr>
              <a:xfrm>
                <a:off x="4231834" y="657714"/>
                <a:ext cx="1332517" cy="133251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2860" tIns="22860" rIns="22860" bIns="2286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Font typeface="Arial" panose="020B0604020202020204" pitchFamily="34" charset="0"/>
                  <a:buChar char="•"/>
                </a:pPr>
                <a:r>
                  <a:rPr lang="en-US" sz="12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Scalability</a:t>
                </a:r>
                <a:endParaRPr lang="en-US" sz="1200" kern="1200" dirty="0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5094691" y="-7318"/>
              <a:ext cx="2333577" cy="1295996"/>
              <a:chOff x="6095836" y="197005"/>
              <a:chExt cx="2333577" cy="1295996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6095836" y="197005"/>
                <a:ext cx="2333577" cy="1295996"/>
              </a:xfrm>
              <a:prstGeom prst="roundRect">
                <a:avLst>
                  <a:gd name="adj" fmla="val 10000"/>
                </a:avLst>
              </a:prstGeom>
              <a:solidFill>
                <a:srgbClr val="FFFFFF"/>
              </a:solidFill>
              <a:ln>
                <a:solidFill>
                  <a:srgbClr val="800000"/>
                </a:solidFill>
              </a:ln>
            </p:spPr>
            <p:style>
              <a:lnRef idx="2">
                <a:schemeClr val="accent1">
                  <a:shade val="80000"/>
                  <a:hueOff val="0"/>
                  <a:satOff val="-75001"/>
                  <a:lumOff val="39614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9" name="Rounded Rectangle 14"/>
              <p:cNvSpPr/>
              <p:nvPr/>
            </p:nvSpPr>
            <p:spPr>
              <a:xfrm>
                <a:off x="6176568" y="229970"/>
                <a:ext cx="2188259" cy="112227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0960" tIns="60960" rIns="60960" bIns="60960" numCol="1" spcCol="1270" anchor="t" anchorCtr="0">
                <a:noAutofit/>
              </a:bodyPr>
              <a:lstStyle/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 typeface="Arial" panose="020B0604020202020204" pitchFamily="34" charset="0"/>
                  <a:buChar char="••"/>
                </a:pPr>
                <a:r>
                  <a:rPr lang="en-US" sz="1100" kern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Need to support various bitrates: from ~9kbps to ~24kbps</a:t>
                </a:r>
                <a:endParaRPr lang="en-US" sz="1100" kern="1200" dirty="0"/>
              </a:p>
            </p:txBody>
          </p:sp>
        </p:grpSp>
        <p:sp>
          <p:nvSpPr>
            <p:cNvPr id="15" name="Circular Arrow 14"/>
            <p:cNvSpPr/>
            <p:nvPr/>
          </p:nvSpPr>
          <p:spPr>
            <a:xfrm rot="6940709">
              <a:off x="2575766" y="1474681"/>
              <a:ext cx="4264055" cy="4264055"/>
            </a:xfrm>
            <a:prstGeom prst="circularArrow">
              <a:avLst>
                <a:gd name="adj1" fmla="val 4687"/>
                <a:gd name="adj2" fmla="val 299029"/>
                <a:gd name="adj3" fmla="val 2547959"/>
                <a:gd name="adj4" fmla="val 15794412"/>
                <a:gd name="adj5" fmla="val 5469"/>
              </a:avLst>
            </a:prstGeom>
          </p:spPr>
          <p:style>
            <a:lnRef idx="0">
              <a:schemeClr val="accent1">
                <a:shade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shade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Shape 15"/>
            <p:cNvSpPr/>
            <p:nvPr/>
          </p:nvSpPr>
          <p:spPr>
            <a:xfrm rot="2034909">
              <a:off x="396693" y="1345990"/>
              <a:ext cx="3098102" cy="3098102"/>
            </a:xfrm>
            <a:prstGeom prst="leftCircularArrow">
              <a:avLst>
                <a:gd name="adj1" fmla="val 6452"/>
                <a:gd name="adj2" fmla="val 429999"/>
                <a:gd name="adj3" fmla="val 10489124"/>
                <a:gd name="adj4" fmla="val 14837806"/>
                <a:gd name="adj5" fmla="val 7527"/>
              </a:avLst>
            </a:prstGeom>
          </p:spPr>
          <p:style>
            <a:lnRef idx="0">
              <a:schemeClr val="accent1">
                <a:shade val="90000"/>
                <a:hueOff val="0"/>
                <a:satOff val="-37501"/>
                <a:lumOff val="19057"/>
                <a:alphaOff val="0"/>
              </a:schemeClr>
            </a:lnRef>
            <a:fillRef idx="1">
              <a:schemeClr val="accent1">
                <a:shade val="90000"/>
                <a:hueOff val="0"/>
                <a:satOff val="-37501"/>
                <a:lumOff val="19057"/>
                <a:alphaOff val="0"/>
              </a:schemeClr>
            </a:fillRef>
            <a:effectRef idx="0">
              <a:schemeClr val="accent1">
                <a:shade val="90000"/>
                <a:hueOff val="0"/>
                <a:satOff val="-37501"/>
                <a:lumOff val="1905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Circular Arrow 16"/>
            <p:cNvSpPr/>
            <p:nvPr/>
          </p:nvSpPr>
          <p:spPr>
            <a:xfrm>
              <a:off x="2160898" y="-595236"/>
              <a:ext cx="3340378" cy="3340378"/>
            </a:xfrm>
            <a:prstGeom prst="circularArrow">
              <a:avLst>
                <a:gd name="adj1" fmla="val 5984"/>
                <a:gd name="adj2" fmla="val 394124"/>
                <a:gd name="adj3" fmla="val 13313824"/>
                <a:gd name="adj4" fmla="val 10508221"/>
                <a:gd name="adj5" fmla="val 6981"/>
              </a:avLst>
            </a:prstGeom>
            <a:solidFill>
              <a:schemeClr val="accent2">
                <a:lumMod val="75000"/>
              </a:schemeClr>
            </a:solidFill>
          </p:spPr>
          <p:style>
            <a:lnRef idx="0">
              <a:schemeClr val="accent1">
                <a:shade val="90000"/>
                <a:hueOff val="0"/>
                <a:satOff val="-75001"/>
                <a:lumOff val="38113"/>
                <a:alphaOff val="0"/>
              </a:schemeClr>
            </a:lnRef>
            <a:fillRef idx="1">
              <a:schemeClr val="accent1">
                <a:shade val="90000"/>
                <a:hueOff val="0"/>
                <a:satOff val="-75001"/>
                <a:lumOff val="38113"/>
                <a:alphaOff val="0"/>
              </a:schemeClr>
            </a:fillRef>
            <a:effectRef idx="0">
              <a:schemeClr val="accent1">
                <a:shade val="90000"/>
                <a:hueOff val="0"/>
                <a:satOff val="-75001"/>
                <a:lumOff val="38113"/>
                <a:alphaOff val="0"/>
              </a:schemeClr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690153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53F43A-F0A3-D04A-95F7-79A97652D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D7FC030-2BF0-DC4D-B72D-8EBF64C1FF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Soft-to-hard quantization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5F0810F-98FC-C14C-A690-D3875B541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encoder part of each AE</a:t>
            </a:r>
            <a:br>
              <a:rPr lang="en-US" dirty="0"/>
            </a:br>
            <a:r>
              <a:rPr lang="en-US" dirty="0"/>
              <a:t>produces a real-valued vector</a:t>
            </a:r>
          </a:p>
          <a:p>
            <a:r>
              <a:rPr lang="en-US" dirty="0"/>
              <a:t>Soft-to-hard quantization is to</a:t>
            </a:r>
            <a:br>
              <a:rPr lang="en-US" dirty="0"/>
            </a:br>
            <a:r>
              <a:rPr lang="en-US" dirty="0"/>
              <a:t>convert it into a </a:t>
            </a:r>
            <a:r>
              <a:rPr lang="en-US" dirty="0" err="1"/>
              <a:t>bitstring</a:t>
            </a:r>
            <a:endParaRPr lang="en-US" dirty="0"/>
          </a:p>
          <a:p>
            <a:r>
              <a:rPr lang="en-US" dirty="0"/>
              <a:t>The coding gain depends on</a:t>
            </a:r>
            <a:br>
              <a:rPr lang="en-US" dirty="0"/>
            </a:br>
            <a:r>
              <a:rPr lang="en-US" dirty="0"/>
              <a:t>the distribution of the code</a:t>
            </a:r>
          </a:p>
          <a:p>
            <a:r>
              <a:rPr lang="en-US" dirty="0"/>
              <a:t>Soft-to-hard quantization</a:t>
            </a:r>
            <a:br>
              <a:rPr lang="en-US" dirty="0"/>
            </a:br>
            <a:r>
              <a:rPr lang="en-US" dirty="0"/>
              <a:t>controls the entropy of the</a:t>
            </a:r>
            <a:br>
              <a:rPr lang="en-US" dirty="0"/>
            </a:br>
            <a:r>
              <a:rPr lang="en-US" dirty="0"/>
              <a:t>code distribution as a</a:t>
            </a:r>
            <a:br>
              <a:rPr lang="en-US" dirty="0"/>
            </a:br>
            <a:r>
              <a:rPr lang="en-US" dirty="0"/>
              <a:t>regularization term during</a:t>
            </a:r>
            <a:br>
              <a:rPr lang="en-US" dirty="0"/>
            </a:br>
            <a:r>
              <a:rPr lang="en-US" dirty="0"/>
              <a:t>optimization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8D2C558-F3AF-724A-ADA4-1397450BC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D8BA2DA8-8E77-6D4C-91E8-ED2C676EA6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C6425398-B259-BE4E-B91F-1E39591CEA4D}"/>
              </a:ext>
            </a:extLst>
          </p:cNvPr>
          <p:cNvGrpSpPr/>
          <p:nvPr/>
        </p:nvGrpSpPr>
        <p:grpSpPr>
          <a:xfrm>
            <a:off x="4012915" y="1249647"/>
            <a:ext cx="6344624" cy="4127862"/>
            <a:chOff x="6382210" y="2379619"/>
            <a:chExt cx="2959813" cy="192567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10E5CC8C-A2CA-934D-80B2-8497E515B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2689" y="3731866"/>
              <a:ext cx="66217" cy="8093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87FC01E0-CC5E-8E4B-A75C-E0024E904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5214" y="3190887"/>
              <a:ext cx="228082" cy="9932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xmlns="" id="{539A53AC-7E9B-F24B-9227-ECB1CA499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53312" y="2763597"/>
              <a:ext cx="117720" cy="1030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638772A4-BEEB-1445-803E-FB6E79CBB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01650" y="3183728"/>
              <a:ext cx="294299" cy="9932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AC2C8120-9F0F-FD47-9B41-AA6644AEE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83256" y="4205970"/>
              <a:ext cx="331086" cy="9932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A96E068F-C7D4-B943-B2DF-8F37A8CE4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15214" y="4203782"/>
              <a:ext cx="264869" cy="9932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42521F35-6A1F-AB48-BD8B-8EB9F679BA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49528" t="10485" r="46851" b="11181"/>
            <a:stretch/>
          </p:blipFill>
          <p:spPr>
            <a:xfrm>
              <a:off x="6577934" y="2879499"/>
              <a:ext cx="183207" cy="79271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2928C841-A874-214B-80D9-DBD1230C9A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0797" t="47013" r="8032" b="47160"/>
            <a:stretch/>
          </p:blipFill>
          <p:spPr>
            <a:xfrm>
              <a:off x="6782669" y="2883770"/>
              <a:ext cx="640272" cy="18426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2D3F25B2-6416-B042-BC83-ED8299001D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6783" t="11860" r="23685" b="12118"/>
            <a:stretch/>
          </p:blipFill>
          <p:spPr>
            <a:xfrm>
              <a:off x="7835576" y="2388047"/>
              <a:ext cx="624142" cy="76634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xmlns="" id="{41250A2F-2E03-C846-870B-BF8FBB4253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26783" t="11860" r="23685" b="12118"/>
            <a:stretch/>
          </p:blipFill>
          <p:spPr>
            <a:xfrm>
              <a:off x="7835848" y="3404299"/>
              <a:ext cx="624142" cy="76634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3E4A93F4-F9B0-E144-9DA6-07FAB2D352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49540" t="10517" r="46945" b="11149"/>
            <a:stretch/>
          </p:blipFill>
          <p:spPr>
            <a:xfrm>
              <a:off x="8565979" y="3384754"/>
              <a:ext cx="177878" cy="79271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7ED1266B-D5FE-B84E-BA77-DC16589D6A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9528" t="11319" r="47031" b="10347"/>
            <a:stretch/>
          </p:blipFill>
          <p:spPr>
            <a:xfrm>
              <a:off x="8559348" y="2379619"/>
              <a:ext cx="174129" cy="792710"/>
            </a:xfrm>
            <a:prstGeom prst="rect">
              <a:avLst/>
            </a:prstGeom>
          </p:spPr>
        </p:pic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xmlns="" id="{78DCE1B3-6DDB-5248-8370-E45649B7DE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2692" y="277643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xmlns="" id="{3BC78C34-0C72-4140-886C-1B381B763EFE}"/>
                </a:ext>
              </a:extLst>
            </p:cNvPr>
            <p:cNvCxnSpPr>
              <a:cxnSpLocks/>
            </p:cNvCxnSpPr>
            <p:nvPr/>
          </p:nvCxnSpPr>
          <p:spPr>
            <a:xfrm>
              <a:off x="7412692" y="326919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2B25B194-7104-C446-9AB3-7884D610C58B}"/>
                </a:ext>
              </a:extLst>
            </p:cNvPr>
            <p:cNvSpPr txBox="1"/>
            <p:nvPr/>
          </p:nvSpPr>
          <p:spPr>
            <a:xfrm>
              <a:off x="7217092" y="3643070"/>
              <a:ext cx="494454" cy="3445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Hard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Test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EFDAE0B8-A759-E748-9B69-559065B2B73D}"/>
                </a:ext>
              </a:extLst>
            </p:cNvPr>
            <p:cNvSpPr txBox="1"/>
            <p:nvPr/>
          </p:nvSpPr>
          <p:spPr>
            <a:xfrm>
              <a:off x="7175339" y="2381068"/>
              <a:ext cx="577969" cy="3445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Soft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Assignment</a:t>
              </a:r>
              <a:b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</a:b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Training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xmlns="" id="{9FFC98B3-8581-4345-9C53-3CB4D1CF3B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54086" y="326919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xmlns="" id="{BD9B97F3-7FA4-1347-8021-B21C152D1150}"/>
                </a:ext>
              </a:extLst>
            </p:cNvPr>
            <p:cNvCxnSpPr>
              <a:cxnSpLocks/>
            </p:cNvCxnSpPr>
            <p:nvPr/>
          </p:nvCxnSpPr>
          <p:spPr>
            <a:xfrm>
              <a:off x="8754086" y="2776431"/>
              <a:ext cx="400470" cy="4919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13CADCB3-A5EB-B24B-9D76-084F85EEBBBB}"/>
                </a:ext>
              </a:extLst>
            </p:cNvPr>
            <p:cNvSpPr txBox="1"/>
            <p:nvPr/>
          </p:nvSpPr>
          <p:spPr>
            <a:xfrm>
              <a:off x="8764028" y="3750791"/>
              <a:ext cx="457841" cy="143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Test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8BD038C0-2FF9-AF45-B197-0022B2FCBBB3}"/>
                </a:ext>
              </a:extLst>
            </p:cNvPr>
            <p:cNvSpPr txBox="1"/>
            <p:nvPr/>
          </p:nvSpPr>
          <p:spPr>
            <a:xfrm>
              <a:off x="8725341" y="2599088"/>
              <a:ext cx="577969" cy="143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(</a:t>
              </a:r>
              <a:r>
                <a:rPr lang="en-US" sz="1400" i="1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Training Time</a:t>
              </a:r>
              <a:r>
                <a:rPr lang="en-US" sz="14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BentonSans Light" charset="0"/>
                </a:rPr>
                <a:t>)</a:t>
              </a:r>
            </a:p>
          </p:txBody>
        </p:sp>
        <p:sp>
          <p:nvSpPr>
            <p:cNvPr id="28" name="Trapezoid 27">
              <a:extLst>
                <a:ext uri="{FF2B5EF4-FFF2-40B4-BE49-F238E27FC236}">
                  <a16:creationId xmlns:a16="http://schemas.microsoft.com/office/drawing/2014/main" xmlns="" id="{9777E9AF-6C75-CB40-AE30-B60BF1C4E485}"/>
                </a:ext>
              </a:extLst>
            </p:cNvPr>
            <p:cNvSpPr/>
            <p:nvPr/>
          </p:nvSpPr>
          <p:spPr>
            <a:xfrm rot="5400000">
              <a:off x="5905389" y="3185103"/>
              <a:ext cx="1135928" cy="182285"/>
            </a:xfrm>
            <a:prstGeom prst="trapezoid">
              <a:avLst>
                <a:gd name="adj" fmla="val 98927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xmlns="" id="{915EED16-47F4-E248-80C2-26DD3BCEE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5400000">
              <a:off x="6283898" y="3219225"/>
              <a:ext cx="378910" cy="114041"/>
            </a:xfrm>
            <a:prstGeom prst="rect">
              <a:avLst/>
            </a:prstGeom>
          </p:spPr>
        </p:pic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xmlns="" id="{58818291-9539-3B49-B0E1-846E4B66E163}"/>
                </a:ext>
              </a:extLst>
            </p:cNvPr>
            <p:cNvSpPr/>
            <p:nvPr/>
          </p:nvSpPr>
          <p:spPr>
            <a:xfrm rot="5400000" flipH="1" flipV="1">
              <a:off x="8682917" y="3187674"/>
              <a:ext cx="1135928" cy="182285"/>
            </a:xfrm>
            <a:prstGeom prst="trapezoid">
              <a:avLst>
                <a:gd name="adj" fmla="val 98927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FA5A3DF3-ACEF-444D-8B06-48AD79305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5400000">
              <a:off x="9060844" y="3207116"/>
              <a:ext cx="378910" cy="1250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7650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E35B65-A3FE-3A40-A2CA-98467C9E1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A411CDE-87B5-604C-9BB3-1CA1AF6DCD9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The LPC module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63D66CE-8672-D542-9AED-01AF933C0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178" y="4821772"/>
            <a:ext cx="10410444" cy="763891"/>
          </a:xfrm>
        </p:spPr>
        <p:txBody>
          <a:bodyPr numCol="2"/>
          <a:lstStyle/>
          <a:p>
            <a:r>
              <a:rPr lang="en-US" dirty="0"/>
              <a:t>We implement a basic LPC module in </a:t>
            </a:r>
            <a:br>
              <a:rPr lang="en-US" dirty="0"/>
            </a:br>
            <a:r>
              <a:rPr lang="en-US" dirty="0" err="1" smtClean="0"/>
              <a:t>TensorFlow</a:t>
            </a:r>
            <a:endParaRPr lang="en-US" dirty="0"/>
          </a:p>
          <a:p>
            <a:r>
              <a:rPr lang="en-US" dirty="0"/>
              <a:t>There are some implementation details about the choice of the windows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04F3F1E-D884-4E47-8FA7-8620E88D6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8FF20678-01A5-0847-A24D-C43211A558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8BA76B01-3FC7-7C4E-8C77-33501089FB62}"/>
              </a:ext>
            </a:extLst>
          </p:cNvPr>
          <p:cNvGrpSpPr/>
          <p:nvPr/>
        </p:nvGrpSpPr>
        <p:grpSpPr>
          <a:xfrm>
            <a:off x="281178" y="1403600"/>
            <a:ext cx="4821609" cy="3102010"/>
            <a:chOff x="4309532" y="769316"/>
            <a:chExt cx="4821609" cy="310201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E42E1606-CAD0-BC47-95D4-E540F55C8163}"/>
                </a:ext>
              </a:extLst>
            </p:cNvPr>
            <p:cNvGrpSpPr/>
            <p:nvPr/>
          </p:nvGrpSpPr>
          <p:grpSpPr>
            <a:xfrm>
              <a:off x="4309532" y="769316"/>
              <a:ext cx="4808662" cy="3055844"/>
              <a:chOff x="4309532" y="769316"/>
              <a:chExt cx="4808662" cy="3055844"/>
            </a:xfrm>
          </p:grpSpPr>
          <p:pic>
            <p:nvPicPr>
              <p:cNvPr id="8" name="Picture 7" descr="lpc_quan_code.pdf">
                <a:extLst>
                  <a:ext uri="{FF2B5EF4-FFF2-40B4-BE49-F238E27FC236}">
                    <a16:creationId xmlns:a16="http://schemas.microsoft.com/office/drawing/2014/main" xmlns="" id="{A95617EA-2884-8744-B332-F31DA7AA25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84927" y="2870512"/>
                <a:ext cx="1101745" cy="941944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xmlns="" id="{68772C9E-D26C-BB47-A0CF-0B21E144505B}"/>
                  </a:ext>
                </a:extLst>
              </p:cNvPr>
              <p:cNvSpPr txBox="1"/>
              <p:nvPr/>
            </p:nvSpPr>
            <p:spPr>
              <a:xfrm>
                <a:off x="4381827" y="1759712"/>
                <a:ext cx="3498104" cy="2065448"/>
              </a:xfrm>
              <a:prstGeom prst="rect">
                <a:avLst/>
              </a:prstGeom>
              <a:noFill/>
              <a:ln w="19050" cmpd="sng">
                <a:solidFill>
                  <a:schemeClr val="tx1"/>
                </a:solidFill>
                <a:prstDash val="sysDash"/>
              </a:ln>
            </p:spPr>
            <p:txBody>
              <a:bodyPr wrap="square" rtlCol="0">
                <a:noAutofit/>
              </a:bodyPr>
              <a:lstStyle/>
              <a:p>
                <a:pPr algn="ctr"/>
                <a:endParaRPr lang="en-US" sz="1400" dirty="0"/>
              </a:p>
            </p:txBody>
          </p:sp>
          <p:pic>
            <p:nvPicPr>
              <p:cNvPr id="10" name="Picture 9" descr="res_pcm.pdf">
                <a:extLst>
                  <a:ext uri="{FF2B5EF4-FFF2-40B4-BE49-F238E27FC236}">
                    <a16:creationId xmlns:a16="http://schemas.microsoft.com/office/drawing/2014/main" xmlns="" id="{C5DD8BE8-86A3-BF48-9DD1-FA43AC7B1A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42548" y="962061"/>
                <a:ext cx="2666999" cy="745233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xmlns="" id="{F119E838-D347-064F-B05B-EB4BCE5814EE}"/>
                  </a:ext>
                </a:extLst>
              </p:cNvPr>
              <p:cNvSpPr txBox="1"/>
              <p:nvPr/>
            </p:nvSpPr>
            <p:spPr>
              <a:xfrm>
                <a:off x="4533900" y="1913241"/>
                <a:ext cx="1397001" cy="276999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High-pass filter</a:t>
                </a:r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57C9EAD1-93A4-AB41-8579-D27F2C464501}"/>
                  </a:ext>
                </a:extLst>
              </p:cNvPr>
              <p:cNvCxnSpPr>
                <a:stCxn id="11" idx="2"/>
              </p:cNvCxnSpPr>
              <p:nvPr/>
            </p:nvCxnSpPr>
            <p:spPr>
              <a:xfrm>
                <a:off x="5232401" y="2190240"/>
                <a:ext cx="0" cy="248160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xmlns="" id="{F2377127-D4A2-5F45-AFE2-A96AD7C26F33}"/>
                  </a:ext>
                </a:extLst>
              </p:cNvPr>
              <p:cNvGrpSpPr/>
              <p:nvPr/>
            </p:nvGrpSpPr>
            <p:grpSpPr>
              <a:xfrm>
                <a:off x="4309532" y="769323"/>
                <a:ext cx="1943763" cy="942777"/>
                <a:chOff x="5317066" y="-155378"/>
                <a:chExt cx="1943763" cy="942777"/>
              </a:xfrm>
            </p:grpSpPr>
            <p:pic>
              <p:nvPicPr>
                <p:cNvPr id="30" name="Picture 29" descr="raw_pcm.pdf">
                  <a:extLst>
                    <a:ext uri="{FF2B5EF4-FFF2-40B4-BE49-F238E27FC236}">
                      <a16:creationId xmlns:a16="http://schemas.microsoft.com/office/drawing/2014/main" xmlns="" id="{B8C8303A-1BE6-6B4D-9D52-A10662C0A1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007" t="8498" r="9057"/>
                <a:stretch/>
              </p:blipFill>
              <p:spPr>
                <a:xfrm>
                  <a:off x="5342470" y="66914"/>
                  <a:ext cx="1918359" cy="720485"/>
                </a:xfrm>
                <a:prstGeom prst="rect">
                  <a:avLst/>
                </a:prstGeom>
              </p:spPr>
            </p:pic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xmlns="" id="{5DC95B36-02FE-BD44-BAC8-DD535673FF80}"/>
                    </a:ext>
                  </a:extLst>
                </p:cNvPr>
                <p:cNvSpPr txBox="1"/>
                <p:nvPr/>
              </p:nvSpPr>
              <p:spPr>
                <a:xfrm>
                  <a:off x="5317066" y="-155378"/>
                  <a:ext cx="1837268" cy="307777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Speech Signal</a:t>
                  </a:r>
                </a:p>
              </p:txBody>
            </p:sp>
          </p:grp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xmlns="" id="{004185B7-D830-2649-878C-336A8DB88D43}"/>
                  </a:ext>
                </a:extLst>
              </p:cNvPr>
              <p:cNvSpPr txBox="1"/>
              <p:nvPr/>
            </p:nvSpPr>
            <p:spPr>
              <a:xfrm>
                <a:off x="4533900" y="2437438"/>
                <a:ext cx="1397001" cy="46166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Pre-emphasis filter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949DCC01-9627-334A-8DB9-2BF7ED1CA6F6}"/>
                  </a:ext>
                </a:extLst>
              </p:cNvPr>
              <p:cNvCxnSpPr>
                <a:stCxn id="14" idx="2"/>
                <a:endCxn id="16" idx="0"/>
              </p:cNvCxnSpPr>
              <p:nvPr/>
            </p:nvCxnSpPr>
            <p:spPr>
              <a:xfrm>
                <a:off x="5232401" y="2899103"/>
                <a:ext cx="0" cy="264815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4047A5E7-86C0-DB4F-8187-9B8E0E0C45EE}"/>
                  </a:ext>
                </a:extLst>
              </p:cNvPr>
              <p:cNvSpPr txBox="1"/>
              <p:nvPr/>
            </p:nvSpPr>
            <p:spPr>
              <a:xfrm>
                <a:off x="4533900" y="3163918"/>
                <a:ext cx="1397001" cy="46166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Calculate LPC coefficients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="" id="{709BBE8A-6CAA-EF4C-A843-2D765A8A676B}"/>
                  </a:ext>
                </a:extLst>
              </p:cNvPr>
              <p:cNvSpPr txBox="1"/>
              <p:nvPr/>
            </p:nvSpPr>
            <p:spPr>
              <a:xfrm>
                <a:off x="6337299" y="2531898"/>
                <a:ext cx="1397001" cy="1200329"/>
              </a:xfrm>
              <a:prstGeom prst="rect">
                <a:avLst/>
              </a:prstGeom>
              <a:noFill/>
              <a:ln w="12700" cmpd="sng">
                <a:solidFill>
                  <a:srgbClr val="FF66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LPC coefficients quantization</a:t>
                </a:r>
              </a:p>
              <a:p>
                <a:pPr algn="ctr"/>
                <a:endParaRPr lang="en-US" sz="1200" dirty="0"/>
              </a:p>
              <a:p>
                <a:pPr algn="ctr"/>
                <a:endParaRPr lang="en-US" sz="1200" dirty="0"/>
              </a:p>
              <a:p>
                <a:pPr algn="ctr"/>
                <a:endParaRPr lang="en-US" sz="1200" dirty="0"/>
              </a:p>
              <a:p>
                <a:pPr algn="ctr"/>
                <a:endParaRPr lang="en-US" sz="1200" dirty="0"/>
              </a:p>
            </p:txBody>
          </p: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77DB3758-D4FA-7846-A1F5-E1478FC7BA1E}"/>
                  </a:ext>
                </a:extLst>
              </p:cNvPr>
              <p:cNvCxnSpPr/>
              <p:nvPr/>
            </p:nvCxnSpPr>
            <p:spPr>
              <a:xfrm flipV="1">
                <a:off x="7035800" y="1537413"/>
                <a:ext cx="0" cy="301392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7C803AA1-A9BA-3A44-8B4F-48B7E7F8E201}"/>
                  </a:ext>
                </a:extLst>
              </p:cNvPr>
              <p:cNvSpPr txBox="1"/>
              <p:nvPr/>
            </p:nvSpPr>
            <p:spPr>
              <a:xfrm>
                <a:off x="6337300" y="1848000"/>
                <a:ext cx="1397001" cy="461665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Calculate LPC residuals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5B27A994-AD49-8345-BE98-912920401C8B}"/>
                  </a:ext>
                </a:extLst>
              </p:cNvPr>
              <p:cNvSpPr/>
              <p:nvPr/>
            </p:nvSpPr>
            <p:spPr>
              <a:xfrm>
                <a:off x="6302524" y="769316"/>
                <a:ext cx="145185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400" dirty="0"/>
                  <a:t>Residual Frame</a:t>
                </a:r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B024D070-1FE3-A74E-980B-6EA6136BB503}"/>
                  </a:ext>
                </a:extLst>
              </p:cNvPr>
              <p:cNvCxnSpPr/>
              <p:nvPr/>
            </p:nvCxnSpPr>
            <p:spPr>
              <a:xfrm>
                <a:off x="7734299" y="2833777"/>
                <a:ext cx="457201" cy="0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3D31BB61-7740-6B41-88EF-7EE14EAC2997}"/>
                  </a:ext>
                </a:extLst>
              </p:cNvPr>
              <p:cNvCxnSpPr>
                <a:stCxn id="16" idx="3"/>
              </p:cNvCxnSpPr>
              <p:nvPr/>
            </p:nvCxnSpPr>
            <p:spPr>
              <a:xfrm>
                <a:off x="5930901" y="3394751"/>
                <a:ext cx="406399" cy="0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D9A903C9-55C4-8F4F-A1F6-DA6DBB56C952}"/>
                  </a:ext>
                </a:extLst>
              </p:cNvPr>
              <p:cNvCxnSpPr>
                <a:stCxn id="17" idx="0"/>
                <a:endCxn id="19" idx="2"/>
              </p:cNvCxnSpPr>
              <p:nvPr/>
            </p:nvCxnSpPr>
            <p:spPr>
              <a:xfrm flipV="1">
                <a:off x="7035800" y="2309665"/>
                <a:ext cx="1" cy="222233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627FB3CB-93DB-884B-90FB-647A8313EEC7}"/>
                  </a:ext>
                </a:extLst>
              </p:cNvPr>
              <p:cNvCxnSpPr/>
              <p:nvPr/>
            </p:nvCxnSpPr>
            <p:spPr>
              <a:xfrm>
                <a:off x="5232401" y="1586669"/>
                <a:ext cx="0" cy="326572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xmlns="" id="{8513C000-8FFA-3E48-81F0-A98DFAB86AAF}"/>
                  </a:ext>
                </a:extLst>
              </p:cNvPr>
              <p:cNvSpPr/>
              <p:nvPr/>
            </p:nvSpPr>
            <p:spPr>
              <a:xfrm>
                <a:off x="8098363" y="2602944"/>
                <a:ext cx="101983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200" dirty="0"/>
                  <a:t>Coded LPC </a:t>
                </a:r>
              </a:p>
              <a:p>
                <a:pPr algn="ctr"/>
                <a:r>
                  <a:rPr lang="en-US" sz="1200" dirty="0"/>
                  <a:t>Coefficients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7B8C0420-C5D5-B845-971A-286D504A8092}"/>
                  </a:ext>
                </a:extLst>
              </p:cNvPr>
              <p:cNvCxnSpPr/>
              <p:nvPr/>
            </p:nvCxnSpPr>
            <p:spPr>
              <a:xfrm flipV="1">
                <a:off x="5232401" y="3029103"/>
                <a:ext cx="863599" cy="1928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xmlns="" id="{CD882F9B-6BAB-014C-B711-F4786BA4DB7E}"/>
                  </a:ext>
                </a:extLst>
              </p:cNvPr>
              <p:cNvCxnSpPr/>
              <p:nvPr/>
            </p:nvCxnSpPr>
            <p:spPr>
              <a:xfrm>
                <a:off x="6096000" y="2076568"/>
                <a:ext cx="0" cy="954499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xmlns="" id="{D67F6B44-7A92-AB48-82DD-A4C91DC57852}"/>
                  </a:ext>
                </a:extLst>
              </p:cNvPr>
              <p:cNvCxnSpPr>
                <a:endCxn id="19" idx="1"/>
              </p:cNvCxnSpPr>
              <p:nvPr/>
            </p:nvCxnSpPr>
            <p:spPr>
              <a:xfrm flipV="1">
                <a:off x="6096000" y="2078833"/>
                <a:ext cx="241300" cy="1968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74E513B2-1483-7547-9B7D-65C397181681}"/>
                  </a:ext>
                </a:extLst>
              </p:cNvPr>
              <p:cNvCxnSpPr/>
              <p:nvPr/>
            </p:nvCxnSpPr>
            <p:spPr>
              <a:xfrm>
                <a:off x="7734301" y="3536511"/>
                <a:ext cx="457199" cy="0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xmlns="" id="{7B005F7F-E4EC-CB45-8627-3F39D29BB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83821" y="3439732"/>
              <a:ext cx="444467" cy="193558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xmlns="" id="{76BB8279-CC69-C142-B978-105B1D1D8EAB}"/>
                </a:ext>
              </a:extLst>
            </p:cNvPr>
            <p:cNvSpPr/>
            <p:nvPr/>
          </p:nvSpPr>
          <p:spPr>
            <a:xfrm>
              <a:off x="7925362" y="3594327"/>
              <a:ext cx="120577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" dirty="0"/>
                <a:t>(regularization)</a:t>
              </a:r>
            </a:p>
          </p:txBody>
        </p:sp>
      </p:grpSp>
      <p:pic>
        <p:nvPicPr>
          <p:cNvPr id="60" name="Picture 59">
            <a:extLst>
              <a:ext uri="{FF2B5EF4-FFF2-40B4-BE49-F238E27FC236}">
                <a16:creationId xmlns:a16="http://schemas.microsoft.com/office/drawing/2014/main" xmlns="" id="{E4AADD47-5A3E-2A47-AEA9-850EA62DE6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5209" y="1577485"/>
            <a:ext cx="3836050" cy="299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05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D4E5F7-C2A5-724B-8BA1-9410318F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Trainable LPC Quantization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5FCCFE6-72D9-514C-B4B7-6EAA6578206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Soft-to-hard quantization for LPC coefficients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A0F1FBD-DD33-5D47-87A9-DCD87609F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Soft-to-hard quantization adjusts the distribution of the codes to maximize the coding gain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E702DA1-8FEF-DA40-9CBE-49F3DAD64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57BB1EB0-2978-A845-9C06-2774E8078B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32bins.pdf">
            <a:extLst>
              <a:ext uri="{FF2B5EF4-FFF2-40B4-BE49-F238E27FC236}">
                <a16:creationId xmlns:a16="http://schemas.microsoft.com/office/drawing/2014/main" xmlns="" id="{6D38F494-2BBB-D34F-89D3-70E952805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05" y="1929913"/>
            <a:ext cx="3228607" cy="2945918"/>
          </a:xfrm>
          <a:prstGeom prst="rect">
            <a:avLst/>
          </a:prstGeom>
        </p:spPr>
      </p:pic>
      <p:pic>
        <p:nvPicPr>
          <p:cNvPr id="9" name="Picture 8" descr="hist_2.pdf">
            <a:extLst>
              <a:ext uri="{FF2B5EF4-FFF2-40B4-BE49-F238E27FC236}">
                <a16:creationId xmlns:a16="http://schemas.microsoft.com/office/drawing/2014/main" xmlns="" id="{7B097CC2-3165-974F-9F2F-937A6C0C15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916" y="1898115"/>
            <a:ext cx="5833534" cy="27856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B224A86C-2B82-AC4D-A07E-D2863796EE08}"/>
              </a:ext>
            </a:extLst>
          </p:cNvPr>
          <p:cNvSpPr txBox="1"/>
          <p:nvPr/>
        </p:nvSpPr>
        <p:spPr>
          <a:xfrm>
            <a:off x="4627363" y="4596646"/>
            <a:ext cx="471064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Histogram of initial 16 LPC coefficients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278B3E7-DC91-4945-98F8-23E6715C16B5}"/>
              </a:ext>
            </a:extLst>
          </p:cNvPr>
          <p:cNvSpPr txBox="1"/>
          <p:nvPr/>
        </p:nvSpPr>
        <p:spPr>
          <a:xfrm>
            <a:off x="1070299" y="4805623"/>
            <a:ext cx="263313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Distribution of 32 learned </a:t>
            </a:r>
          </a:p>
          <a:p>
            <a:pPr algn="ctr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quantization bins in the AE modules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075AE320-2A0E-8342-BB8C-FF360F8B14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517" y="1516642"/>
            <a:ext cx="4837249" cy="29248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B435CC8-B8CF-CE4C-9EB2-8D008C4F561D}"/>
              </a:ext>
            </a:extLst>
          </p:cNvPr>
          <p:cNvSpPr txBox="1"/>
          <p:nvPr/>
        </p:nvSpPr>
        <p:spPr>
          <a:xfrm>
            <a:off x="5956419" y="1708261"/>
            <a:ext cx="15418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latin typeface="Helvetica Neue Thin" panose="020B0403020202020204" pitchFamily="34" charset="0"/>
                <a:ea typeface="Helvetica Neue Thin" panose="020B0403020202020204" pitchFamily="34" charset="0"/>
                <a:cs typeface="Calibri Light" panose="020F0502020204030204" pitchFamily="34" charset="0"/>
              </a:rPr>
              <a:t>Entropy regularization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xmlns="" id="{C2EB3110-1587-B644-912C-838E8B096AA0}"/>
              </a:ext>
            </a:extLst>
          </p:cNvPr>
          <p:cNvSpPr/>
          <p:nvPr/>
        </p:nvSpPr>
        <p:spPr>
          <a:xfrm>
            <a:off x="5281301" y="1811708"/>
            <a:ext cx="752030" cy="208063"/>
          </a:xfrm>
          <a:custGeom>
            <a:avLst/>
            <a:gdLst>
              <a:gd name="connsiteX0" fmla="*/ 752030 w 752030"/>
              <a:gd name="connsiteY0" fmla="*/ 102550 h 208063"/>
              <a:gd name="connsiteX1" fmla="*/ 307649 w 752030"/>
              <a:gd name="connsiteY1" fmla="*/ 205099 h 208063"/>
              <a:gd name="connsiteX2" fmla="*/ 0 w 752030"/>
              <a:gd name="connsiteY2" fmla="*/ 0 h 208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2030" h="208063">
                <a:moveTo>
                  <a:pt x="752030" y="102550"/>
                </a:moveTo>
                <a:cubicBezTo>
                  <a:pt x="592508" y="162370"/>
                  <a:pt x="432987" y="222191"/>
                  <a:pt x="307649" y="205099"/>
                </a:cubicBezTo>
                <a:cubicBezTo>
                  <a:pt x="182311" y="188007"/>
                  <a:pt x="91155" y="94003"/>
                  <a:pt x="0" y="0"/>
                </a:cubicBezTo>
              </a:path>
            </a:pathLst>
          </a:custGeom>
          <a:noFill/>
          <a:ln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125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1F8A06-A25B-5142-B177-1DC9A92EE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CQ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DCAF847-7BE8-7D48-B215-B02261B3B3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Trainable LPC quantization + CMRL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5A0C52D-85B0-4447-9ED7-87A0E2FF4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63D496C-C503-6A48-8D6C-227FCFA91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F96413D2-F16C-B046-9C34-1EFA98E4D9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CBC83A3-41FE-014A-8C1F-613D307B1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038" y="1586471"/>
            <a:ext cx="4432000" cy="3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03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115EB2-9E8D-8C40-B4CC-AD6E53926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Collaborative Quantization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B141F2-9F89-6A48-8FA1-1A29F35AA6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MUSHRA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1E5C3C9-1F70-A04D-8F4B-EDC67529F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Complexity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CQ improves the CMRL baseline in the low bitrates</a:t>
            </a:r>
          </a:p>
          <a:p>
            <a:r>
              <a:rPr lang="en-US" dirty="0"/>
              <a:t>CQ shows decent performance in the high bitrates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53BC46B-6D62-AC41-8F62-75A2F8A4B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F56B6F05-E97A-6B4C-915A-11A4CFCC4E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ICASSP </a:t>
            </a:r>
            <a:r>
              <a:rPr lang="en-US" dirty="0" smtClean="0"/>
              <a:t>2020</a:t>
            </a:r>
            <a:endParaRPr lang="en-US" dirty="0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xmlns="" id="{07801DE7-6042-0441-8D05-55279E90E690}"/>
              </a:ext>
            </a:extLst>
          </p:cNvPr>
          <p:cNvGrpSpPr/>
          <p:nvPr/>
        </p:nvGrpSpPr>
        <p:grpSpPr>
          <a:xfrm>
            <a:off x="355248" y="2974190"/>
            <a:ext cx="5063400" cy="2499224"/>
            <a:chOff x="252451" y="3016970"/>
            <a:chExt cx="5268994" cy="2600703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xmlns="" id="{371C4051-5199-1142-8EB9-6792C8EEEC05}"/>
                </a:ext>
              </a:extLst>
            </p:cNvPr>
            <p:cNvGrpSpPr/>
            <p:nvPr/>
          </p:nvGrpSpPr>
          <p:grpSpPr>
            <a:xfrm>
              <a:off x="298497" y="3235351"/>
              <a:ext cx="5222948" cy="2382322"/>
              <a:chOff x="298497" y="3235351"/>
              <a:chExt cx="5222948" cy="2382322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xmlns="" id="{4E73FDB6-5E0A-E543-98C5-BD23E55883D2}"/>
                  </a:ext>
                </a:extLst>
              </p:cNvPr>
              <p:cNvSpPr txBox="1"/>
              <p:nvPr/>
            </p:nvSpPr>
            <p:spPr>
              <a:xfrm>
                <a:off x="3717746" y="3345927"/>
                <a:ext cx="99738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Reference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xmlns="" id="{9DCA5DC5-9AC9-C743-ADEC-0FACBA4D4B70}"/>
                  </a:ext>
                </a:extLst>
              </p:cNvPr>
              <p:cNvSpPr txBox="1"/>
              <p:nvPr/>
            </p:nvSpPr>
            <p:spPr>
              <a:xfrm>
                <a:off x="3717746" y="3668374"/>
                <a:ext cx="180369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LPC-CMRL 16 kbps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xmlns="" id="{3C442D58-895D-BB42-902F-E15FF5ABA706}"/>
                  </a:ext>
                </a:extLst>
              </p:cNvPr>
              <p:cNvSpPr txBox="1"/>
              <p:nvPr/>
            </p:nvSpPr>
            <p:spPr>
              <a:xfrm>
                <a:off x="3717746" y="3990821"/>
                <a:ext cx="104387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CQ 9 kbps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xmlns="" id="{C108E294-7704-8C44-BE50-1E16C6CAC392}"/>
                  </a:ext>
                </a:extLst>
              </p:cNvPr>
              <p:cNvSpPr txBox="1"/>
              <p:nvPr/>
            </p:nvSpPr>
            <p:spPr>
              <a:xfrm>
                <a:off x="3717746" y="4313268"/>
                <a:ext cx="178446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AMR-WB 8.85 kbps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xmlns="" id="{5548B2DF-AFDE-B243-9987-2613FBE95B92}"/>
                  </a:ext>
                </a:extLst>
              </p:cNvPr>
              <p:cNvSpPr txBox="1"/>
              <p:nvPr/>
            </p:nvSpPr>
            <p:spPr>
              <a:xfrm>
                <a:off x="3717746" y="4635715"/>
                <a:ext cx="170431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LPC-CMRL 9 kbps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xmlns="" id="{C3150E2F-279F-CC47-BEDD-3D9E944F22D1}"/>
                  </a:ext>
                </a:extLst>
              </p:cNvPr>
              <p:cNvSpPr txBox="1"/>
              <p:nvPr/>
            </p:nvSpPr>
            <p:spPr>
              <a:xfrm>
                <a:off x="3717746" y="4958162"/>
                <a:ext cx="127791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OPUS 9 kbps</a:t>
                </a:r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xmlns="" id="{8A8E4C46-4E37-E045-9C85-78157763CC5A}"/>
                  </a:ext>
                </a:extLst>
              </p:cNvPr>
              <p:cNvGrpSpPr/>
              <p:nvPr/>
            </p:nvGrpSpPr>
            <p:grpSpPr>
              <a:xfrm>
                <a:off x="298497" y="3235351"/>
                <a:ext cx="3413837" cy="2382322"/>
                <a:chOff x="1942957" y="2994025"/>
                <a:chExt cx="3413837" cy="2382322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xmlns="" id="{5990596D-AB89-1647-89E6-C0EC23E41F26}"/>
                    </a:ext>
                  </a:extLst>
                </p:cNvPr>
                <p:cNvGrpSpPr/>
                <p:nvPr/>
              </p:nvGrpSpPr>
              <p:grpSpPr>
                <a:xfrm rot="5400000">
                  <a:off x="2458715" y="2478267"/>
                  <a:ext cx="2382322" cy="3413837"/>
                  <a:chOff x="5596766" y="2018489"/>
                  <a:chExt cx="2382322" cy="3413837"/>
                </a:xfrm>
              </p:grpSpPr>
              <p:pic>
                <p:nvPicPr>
                  <p:cNvPr id="8" name="Picture 7">
                    <a:extLst>
                      <a:ext uri="{FF2B5EF4-FFF2-40B4-BE49-F238E27FC236}">
                        <a16:creationId xmlns:a16="http://schemas.microsoft.com/office/drawing/2014/main" xmlns="" id="{79A24C30-2EE5-604E-99B2-B8E6440DD5E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15368"/>
                  <a:stretch/>
                </p:blipFill>
                <p:spPr>
                  <a:xfrm>
                    <a:off x="5596766" y="2018489"/>
                    <a:ext cx="2382322" cy="3413837"/>
                  </a:xfrm>
                  <a:prstGeom prst="rect">
                    <a:avLst/>
                  </a:prstGeom>
                </p:spPr>
              </p:pic>
              <p:sp>
                <p:nvSpPr>
                  <p:cNvPr id="16" name="Rectangle 15">
                    <a:extLst>
                      <a:ext uri="{FF2B5EF4-FFF2-40B4-BE49-F238E27FC236}">
                        <a16:creationId xmlns:a16="http://schemas.microsoft.com/office/drawing/2014/main" xmlns="" id="{F242D8D9-2543-6840-A92C-FCD41450FA96}"/>
                      </a:ext>
                    </a:extLst>
                  </p:cNvPr>
                  <p:cNvSpPr/>
                  <p:nvPr/>
                </p:nvSpPr>
                <p:spPr>
                  <a:xfrm>
                    <a:off x="6411638" y="2893460"/>
                    <a:ext cx="168267" cy="434090"/>
                  </a:xfrm>
                  <a:prstGeom prst="rect">
                    <a:avLst/>
                  </a:prstGeom>
                  <a:solidFill>
                    <a:srgbClr val="009380">
                      <a:alpha val="40000"/>
                    </a:srgbClr>
                  </a:solidFill>
                  <a:ln w="6350">
                    <a:noFill/>
                    <a:headEnd type="none" w="med" len="med"/>
                    <a:tailEnd type="arrow" w="med" len="med"/>
                  </a:ln>
                </p:spPr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" name="Rectangle 16">
                    <a:extLst>
                      <a:ext uri="{FF2B5EF4-FFF2-40B4-BE49-F238E27FC236}">
                        <a16:creationId xmlns:a16="http://schemas.microsoft.com/office/drawing/2014/main" xmlns="" id="{D2E0FFA9-346A-CE44-8B65-F1C5C1A20873}"/>
                      </a:ext>
                    </a:extLst>
                  </p:cNvPr>
                  <p:cNvSpPr/>
                  <p:nvPr/>
                </p:nvSpPr>
                <p:spPr>
                  <a:xfrm>
                    <a:off x="7065605" y="2993095"/>
                    <a:ext cx="158396" cy="778129"/>
                  </a:xfrm>
                  <a:prstGeom prst="rect">
                    <a:avLst/>
                  </a:prstGeom>
                  <a:solidFill>
                    <a:srgbClr val="28B1FF">
                      <a:alpha val="23137"/>
                    </a:srgbClr>
                  </a:solidFill>
                  <a:ln w="6350">
                    <a:noFill/>
                    <a:headEnd type="none" w="med" len="med"/>
                    <a:tailEnd type="arrow" w="med" len="med"/>
                  </a:ln>
                </p:spPr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" name="Rectangle 17">
                    <a:extLst>
                      <a:ext uri="{FF2B5EF4-FFF2-40B4-BE49-F238E27FC236}">
                        <a16:creationId xmlns:a16="http://schemas.microsoft.com/office/drawing/2014/main" xmlns="" id="{CFF6A17B-58D1-394E-8336-941E4661EA5C}"/>
                      </a:ext>
                    </a:extLst>
                  </p:cNvPr>
                  <p:cNvSpPr/>
                  <p:nvPr/>
                </p:nvSpPr>
                <p:spPr>
                  <a:xfrm>
                    <a:off x="6740641" y="2826988"/>
                    <a:ext cx="168267" cy="625007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  <a:alpha val="23137"/>
                    </a:schemeClr>
                  </a:solidFill>
                  <a:ln w="6350">
                    <a:noFill/>
                    <a:headEnd type="none" w="med" len="med"/>
                    <a:tailEnd type="arrow" w="med" len="med"/>
                  </a:ln>
                </p:spPr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" name="Rectangle 18">
                    <a:extLst>
                      <a:ext uri="{FF2B5EF4-FFF2-40B4-BE49-F238E27FC236}">
                        <a16:creationId xmlns:a16="http://schemas.microsoft.com/office/drawing/2014/main" xmlns="" id="{9C56CB58-001C-A343-8AE3-817EEE682B6A}"/>
                      </a:ext>
                    </a:extLst>
                  </p:cNvPr>
                  <p:cNvSpPr/>
                  <p:nvPr/>
                </p:nvSpPr>
                <p:spPr>
                  <a:xfrm>
                    <a:off x="7396359" y="3618100"/>
                    <a:ext cx="158396" cy="623850"/>
                  </a:xfrm>
                  <a:prstGeom prst="rect">
                    <a:avLst/>
                  </a:prstGeom>
                  <a:solidFill>
                    <a:schemeClr val="accent4">
                      <a:alpha val="23137"/>
                    </a:schemeClr>
                  </a:solidFill>
                  <a:ln w="6350">
                    <a:noFill/>
                    <a:headEnd type="none" w="med" len="med"/>
                    <a:tailEnd type="arrow" w="med" len="med"/>
                  </a:ln>
                </p:spPr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xmlns="" id="{B7176892-E72A-CF4F-94E5-F0A318E1A971}"/>
                      </a:ext>
                    </a:extLst>
                  </p:cNvPr>
                  <p:cNvSpPr/>
                  <p:nvPr/>
                </p:nvSpPr>
                <p:spPr>
                  <a:xfrm>
                    <a:off x="6099735" y="2719931"/>
                    <a:ext cx="158396" cy="575155"/>
                  </a:xfrm>
                  <a:prstGeom prst="rect">
                    <a:avLst/>
                  </a:prstGeom>
                  <a:solidFill>
                    <a:srgbClr val="28B1FF">
                      <a:alpha val="23137"/>
                    </a:srgbClr>
                  </a:solidFill>
                  <a:ln w="6350">
                    <a:noFill/>
                    <a:headEnd type="none" w="med" len="med"/>
                    <a:tailEnd type="arrow" w="med" len="med"/>
                  </a:ln>
                </p:spPr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xmlns="" id="{288E0608-F3C4-004B-9CC4-B520EAA321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1799" t="62072" r="40026" b="3340"/>
                <a:stretch/>
              </p:blipFill>
              <p:spPr>
                <a:xfrm rot="5400000">
                  <a:off x="2104823" y="3275243"/>
                  <a:ext cx="1075268" cy="1179386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xmlns="" id="{9DAF64B9-C442-1248-8EC5-E20992AC1D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1799" t="70849" r="67430" b="3340"/>
                <a:stretch/>
              </p:blipFill>
              <p:spPr>
                <a:xfrm rot="5400000">
                  <a:off x="2969906" y="3408046"/>
                  <a:ext cx="303398" cy="880093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xmlns="" id="{44BA5FB1-F2DD-1D4F-A42C-4AFC9911DE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1799" t="73070" r="62836" b="3340"/>
                <a:stretch/>
              </p:blipFill>
              <p:spPr>
                <a:xfrm rot="5400000">
                  <a:off x="2238535" y="4175043"/>
                  <a:ext cx="432781" cy="804374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xmlns="" id="{7F5B2850-199E-3046-A625-A16377D37D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1799" t="62224" r="67430" b="3340"/>
                <a:stretch/>
              </p:blipFill>
              <p:spPr>
                <a:xfrm rot="5400000">
                  <a:off x="3743019" y="2732411"/>
                  <a:ext cx="303398" cy="1174211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xmlns="" id="{C6FDABF9-81E4-5941-A832-5679E5AA73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1799" t="61300" r="67430" b="3340"/>
                <a:stretch/>
              </p:blipFill>
              <p:spPr>
                <a:xfrm rot="5400000">
                  <a:off x="4385752" y="2706898"/>
                  <a:ext cx="303398" cy="1205746"/>
                </a:xfrm>
                <a:prstGeom prst="rect">
                  <a:avLst/>
                </a:prstGeom>
              </p:spPr>
            </p:pic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xmlns="" id="{95E1ABA9-02AA-254E-A815-DA78810CE230}"/>
                  </a:ext>
                </a:extLst>
              </p:cNvPr>
              <p:cNvSpPr txBox="1"/>
              <p:nvPr/>
            </p:nvSpPr>
            <p:spPr>
              <a:xfrm>
                <a:off x="3717746" y="5280609"/>
                <a:ext cx="135966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Anchor (4kHz )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xmlns="" id="{32586EA8-B4AB-3941-847A-EB000B163AD7}"/>
                  </a:ext>
                </a:extLst>
              </p:cNvPr>
              <p:cNvSpPr/>
              <p:nvPr/>
            </p:nvSpPr>
            <p:spPr>
              <a:xfrm>
                <a:off x="2923250" y="4929397"/>
                <a:ext cx="470403" cy="379203"/>
              </a:xfrm>
              <a:prstGeom prst="rect">
                <a:avLst/>
              </a:prstGeom>
              <a:solidFill>
                <a:schemeClr val="bg1"/>
              </a:solidFill>
              <a:ln w="6350">
                <a:noFill/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xmlns="" id="{F3B9F338-1161-BD4F-864D-5BBB88B09D83}"/>
                  </a:ext>
                </a:extLst>
              </p:cNvPr>
              <p:cNvSpPr/>
              <p:nvPr/>
            </p:nvSpPr>
            <p:spPr>
              <a:xfrm>
                <a:off x="1826400" y="5232765"/>
                <a:ext cx="418845" cy="339686"/>
              </a:xfrm>
              <a:prstGeom prst="rect">
                <a:avLst/>
              </a:prstGeom>
              <a:solidFill>
                <a:schemeClr val="bg1"/>
              </a:solidFill>
              <a:ln w="6350">
                <a:noFill/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D61B019A-A5D3-2F40-80CF-01957353B6EA}"/>
                </a:ext>
              </a:extLst>
            </p:cNvPr>
            <p:cNvSpPr txBox="1"/>
            <p:nvPr/>
          </p:nvSpPr>
          <p:spPr>
            <a:xfrm>
              <a:off x="252451" y="3016970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0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B0C80C5C-5E6A-BB45-97B3-B9D470215143}"/>
                </a:ext>
              </a:extLst>
            </p:cNvPr>
            <p:cNvSpPr txBox="1"/>
            <p:nvPr/>
          </p:nvSpPr>
          <p:spPr>
            <a:xfrm>
              <a:off x="829260" y="3016970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20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0297579E-0B19-4246-BB9B-D092E2794BC9}"/>
                </a:ext>
              </a:extLst>
            </p:cNvPr>
            <p:cNvSpPr txBox="1"/>
            <p:nvPr/>
          </p:nvSpPr>
          <p:spPr>
            <a:xfrm>
              <a:off x="1468923" y="3016970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40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2827A244-10A7-9142-A212-8470AAF05CB2}"/>
                </a:ext>
              </a:extLst>
            </p:cNvPr>
            <p:cNvSpPr txBox="1"/>
            <p:nvPr/>
          </p:nvSpPr>
          <p:spPr>
            <a:xfrm>
              <a:off x="2079078" y="3016970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60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8EE8EC6E-0B05-CF44-8262-C25EF14ABB93}"/>
                </a:ext>
              </a:extLst>
            </p:cNvPr>
            <p:cNvSpPr txBox="1"/>
            <p:nvPr/>
          </p:nvSpPr>
          <p:spPr>
            <a:xfrm>
              <a:off x="2712117" y="3016970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80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D1AD8BD8-87EF-F342-9C3D-060C8D2E2883}"/>
                </a:ext>
              </a:extLst>
            </p:cNvPr>
            <p:cNvSpPr txBox="1"/>
            <p:nvPr/>
          </p:nvSpPr>
          <p:spPr>
            <a:xfrm>
              <a:off x="3290187" y="3016970"/>
              <a:ext cx="4828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100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81EAFCB5-EAC9-CB4E-A4F2-F7F367C2F263}"/>
              </a:ext>
            </a:extLst>
          </p:cNvPr>
          <p:cNvGrpSpPr/>
          <p:nvPr/>
        </p:nvGrpSpPr>
        <p:grpSpPr>
          <a:xfrm>
            <a:off x="5589820" y="2985606"/>
            <a:ext cx="5119223" cy="2494958"/>
            <a:chOff x="5485890" y="3016970"/>
            <a:chExt cx="5327083" cy="2596264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07B51EA8-6F53-3E43-AD34-A30962C5D644}"/>
                </a:ext>
              </a:extLst>
            </p:cNvPr>
            <p:cNvGrpSpPr/>
            <p:nvPr/>
          </p:nvGrpSpPr>
          <p:grpSpPr>
            <a:xfrm rot="5400000">
              <a:off x="6057256" y="2721667"/>
              <a:ext cx="2373447" cy="3409688"/>
              <a:chOff x="8294528" y="2026404"/>
              <a:chExt cx="2373447" cy="3409688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xmlns="" id="{F817402B-05AF-C54B-958A-057CD4154F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5737"/>
              <a:stretch/>
            </p:blipFill>
            <p:spPr>
              <a:xfrm>
                <a:off x="8294528" y="2026404"/>
                <a:ext cx="2373447" cy="3409688"/>
              </a:xfrm>
              <a:prstGeom prst="rect">
                <a:avLst/>
              </a:prstGeom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5DCA9FFA-EA14-4041-A2C6-E2AF1F5C607E}"/>
                  </a:ext>
                </a:extLst>
              </p:cNvPr>
              <p:cNvSpPr/>
              <p:nvPr/>
            </p:nvSpPr>
            <p:spPr>
              <a:xfrm>
                <a:off x="8852119" y="2216442"/>
                <a:ext cx="191728" cy="295350"/>
              </a:xfrm>
              <a:prstGeom prst="rect">
                <a:avLst/>
              </a:prstGeom>
              <a:solidFill>
                <a:srgbClr val="009380">
                  <a:alpha val="40000"/>
                </a:srgbClr>
              </a:solidFill>
              <a:ln w="6350">
                <a:noFill/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8D44667E-B844-3746-B39F-EAD7670DD0DA}"/>
                  </a:ext>
                </a:extLst>
              </p:cNvPr>
              <p:cNvSpPr/>
              <p:nvPr/>
            </p:nvSpPr>
            <p:spPr>
              <a:xfrm>
                <a:off x="9226768" y="2239691"/>
                <a:ext cx="191728" cy="186009"/>
              </a:xfrm>
              <a:prstGeom prst="rect">
                <a:avLst/>
              </a:prstGeom>
              <a:solidFill>
                <a:srgbClr val="28B1FF">
                  <a:alpha val="23137"/>
                </a:srgbClr>
              </a:solidFill>
              <a:ln w="6350">
                <a:noFill/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D1002589-CF55-BA4B-AA1A-84DE487B1528}"/>
                  </a:ext>
                </a:extLst>
              </p:cNvPr>
              <p:cNvSpPr/>
              <p:nvPr/>
            </p:nvSpPr>
            <p:spPr>
              <a:xfrm>
                <a:off x="9984138" y="2492375"/>
                <a:ext cx="185094" cy="50164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23137"/>
                </a:schemeClr>
              </a:solidFill>
              <a:ln w="6350">
                <a:noFill/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F0BD5576-6507-B84C-ACEF-1E02BB2BD358}"/>
                  </a:ext>
                </a:extLst>
              </p:cNvPr>
              <p:cNvSpPr/>
              <p:nvPr/>
            </p:nvSpPr>
            <p:spPr>
              <a:xfrm>
                <a:off x="9608770" y="2302625"/>
                <a:ext cx="185094" cy="377076"/>
              </a:xfrm>
              <a:prstGeom prst="rect">
                <a:avLst/>
              </a:prstGeom>
              <a:solidFill>
                <a:schemeClr val="accent4">
                  <a:alpha val="23137"/>
                </a:schemeClr>
              </a:solidFill>
              <a:ln w="6350">
                <a:noFill/>
                <a:headEnd type="none" w="med" len="med"/>
                <a:tailEnd type="arrow" w="med" len="med"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xmlns="" id="{69C1904C-0A1B-1C46-AB65-5750DD9A00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1799" t="62072" r="40026" b="3340"/>
            <a:stretch/>
          </p:blipFill>
          <p:spPr>
            <a:xfrm rot="5400000">
              <a:off x="5706876" y="4037359"/>
              <a:ext cx="1075268" cy="1179386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xmlns="" id="{4F1F267B-3979-D143-BB22-5CF9173ADB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1800" t="66220" r="28687" b="3340"/>
            <a:stretch/>
          </p:blipFill>
          <p:spPr>
            <a:xfrm rot="5400000">
              <a:off x="6723920" y="3587483"/>
              <a:ext cx="1394635" cy="1037955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AA0809B3-31DF-EF4B-980B-287EFA3914B0}"/>
                </a:ext>
              </a:extLst>
            </p:cNvPr>
            <p:cNvSpPr txBox="1"/>
            <p:nvPr/>
          </p:nvSpPr>
          <p:spPr>
            <a:xfrm>
              <a:off x="8929124" y="3354853"/>
              <a:ext cx="9973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Reference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DA958EEB-29BD-ED4A-AB53-B2FDFC9D2E92}"/>
                </a:ext>
              </a:extLst>
            </p:cNvPr>
            <p:cNvSpPr txBox="1"/>
            <p:nvPr/>
          </p:nvSpPr>
          <p:spPr>
            <a:xfrm>
              <a:off x="8929124" y="3733259"/>
              <a:ext cx="11432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CQ 24 kbps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C54FCE9B-FE3C-074D-98C4-F40433456F4D}"/>
                </a:ext>
              </a:extLst>
            </p:cNvPr>
            <p:cNvSpPr txBox="1"/>
            <p:nvPr/>
          </p:nvSpPr>
          <p:spPr>
            <a:xfrm>
              <a:off x="8929124" y="4111665"/>
              <a:ext cx="18036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LPC-CMRL 24 kbps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507CAB37-C4C7-624A-B1C2-23D339685F8D}"/>
                </a:ext>
              </a:extLst>
            </p:cNvPr>
            <p:cNvSpPr txBox="1"/>
            <p:nvPr/>
          </p:nvSpPr>
          <p:spPr>
            <a:xfrm>
              <a:off x="8929124" y="4490071"/>
              <a:ext cx="137730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OPUS 24 kbps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28EBA539-8309-204E-91D9-4439E8930B05}"/>
                </a:ext>
              </a:extLst>
            </p:cNvPr>
            <p:cNvSpPr txBox="1"/>
            <p:nvPr/>
          </p:nvSpPr>
          <p:spPr>
            <a:xfrm>
              <a:off x="8929124" y="4868477"/>
              <a:ext cx="18838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AMR-WB 23.85 kbps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22ADFC4C-8E5E-CD42-8B36-0D42CE90C83B}"/>
                </a:ext>
              </a:extLst>
            </p:cNvPr>
            <p:cNvSpPr txBox="1"/>
            <p:nvPr/>
          </p:nvSpPr>
          <p:spPr>
            <a:xfrm>
              <a:off x="8929124" y="5246882"/>
              <a:ext cx="135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Anchor (4kHz )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xmlns="" id="{B8CE8340-4D9C-DF4A-B702-07F7973789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0387" t="62072" r="25644" b="15195"/>
            <a:stretch/>
          </p:blipFill>
          <p:spPr>
            <a:xfrm rot="5400000">
              <a:off x="6310464" y="4422713"/>
              <a:ext cx="1520139" cy="775162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xmlns="" id="{00CAD637-7B13-8145-98F8-24CB56805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0387" t="62072" r="25644" b="15195"/>
            <a:stretch/>
          </p:blipFill>
          <p:spPr>
            <a:xfrm rot="5400000">
              <a:off x="6308972" y="3743349"/>
              <a:ext cx="1520139" cy="775162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xmlns="" id="{8D756E0C-F1B1-1B46-B432-BED7BF840F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1799" t="62072" r="68367" b="3340"/>
            <a:stretch/>
          </p:blipFill>
          <p:spPr>
            <a:xfrm rot="5400000">
              <a:off x="7979502" y="2948206"/>
              <a:ext cx="277001" cy="1179386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xmlns="" id="{A84E7DEB-F1E3-F04C-85CF-7A876CC872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1799" t="75254" r="68367" b="3340"/>
            <a:stretch/>
          </p:blipFill>
          <p:spPr>
            <a:xfrm rot="5400000">
              <a:off x="7757478" y="3874433"/>
              <a:ext cx="277001" cy="729899"/>
            </a:xfrm>
            <a:prstGeom prst="rect">
              <a:avLst/>
            </a:prstGeom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xmlns="" id="{0A9B3D1C-C98D-1A4F-A5D9-EFA2A64813E3}"/>
                </a:ext>
              </a:extLst>
            </p:cNvPr>
            <p:cNvSpPr/>
            <p:nvPr/>
          </p:nvSpPr>
          <p:spPr>
            <a:xfrm>
              <a:off x="7909257" y="3841626"/>
              <a:ext cx="174423" cy="140719"/>
            </a:xfrm>
            <a:prstGeom prst="rect">
              <a:avLst/>
            </a:prstGeom>
            <a:solidFill>
              <a:schemeClr val="bg1"/>
            </a:solidFill>
            <a:ln w="6350">
              <a:noFill/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xmlns="" id="{F4D9541A-187A-714F-898F-0AFEE97ED474}"/>
                </a:ext>
              </a:extLst>
            </p:cNvPr>
            <p:cNvSpPr txBox="1"/>
            <p:nvPr/>
          </p:nvSpPr>
          <p:spPr>
            <a:xfrm>
              <a:off x="5485890" y="3016970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0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xmlns="" id="{48059F65-B980-434F-9F76-9F47501528D9}"/>
                </a:ext>
              </a:extLst>
            </p:cNvPr>
            <p:cNvSpPr txBox="1"/>
            <p:nvPr/>
          </p:nvSpPr>
          <p:spPr>
            <a:xfrm>
              <a:off x="6062699" y="3016970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20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xmlns="" id="{4FB9405D-E9DF-D54C-B3B0-BCA2E372269D}"/>
                </a:ext>
              </a:extLst>
            </p:cNvPr>
            <p:cNvSpPr txBox="1"/>
            <p:nvPr/>
          </p:nvSpPr>
          <p:spPr>
            <a:xfrm>
              <a:off x="6702362" y="3016970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40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C851FBC7-09EC-5447-BB0B-4A77E3C7AFF6}"/>
                </a:ext>
              </a:extLst>
            </p:cNvPr>
            <p:cNvSpPr txBox="1"/>
            <p:nvPr/>
          </p:nvSpPr>
          <p:spPr>
            <a:xfrm>
              <a:off x="7312517" y="3016970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60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26D10A33-AEB9-2340-B800-618D4EF4AA3E}"/>
                </a:ext>
              </a:extLst>
            </p:cNvPr>
            <p:cNvSpPr txBox="1"/>
            <p:nvPr/>
          </p:nvSpPr>
          <p:spPr>
            <a:xfrm>
              <a:off x="7945556" y="3016970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80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E14F5DB5-4F04-0F4B-B62A-8423D2CD9A7D}"/>
                </a:ext>
              </a:extLst>
            </p:cNvPr>
            <p:cNvSpPr txBox="1"/>
            <p:nvPr/>
          </p:nvSpPr>
          <p:spPr>
            <a:xfrm>
              <a:off x="8523626" y="3016970"/>
              <a:ext cx="4828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rPr>
                <a:t>100</a:t>
              </a:r>
            </a:p>
          </p:txBody>
        </p:sp>
      </p:grpSp>
      <p:pic>
        <p:nvPicPr>
          <p:cNvPr id="67" name="Picture 66">
            <a:extLst>
              <a:ext uri="{FF2B5EF4-FFF2-40B4-BE49-F238E27FC236}">
                <a16:creationId xmlns:a16="http://schemas.microsoft.com/office/drawing/2014/main" xmlns="" id="{521E00B8-23ED-B74E-BC14-B8D4143FB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800336" y="193917"/>
            <a:ext cx="1173080" cy="284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24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altLang="zh-CN" dirty="0" smtClean="0"/>
              <a:t>S</a:t>
            </a:r>
            <a:r>
              <a:rPr lang="en-US" dirty="0" smtClean="0"/>
              <a:t>tructure </a:t>
            </a:r>
            <a:r>
              <a:rPr lang="en-US" dirty="0"/>
              <a:t>of </a:t>
            </a:r>
            <a:r>
              <a:rPr lang="en-US" altLang="zh-CN" dirty="0" smtClean="0"/>
              <a:t>the Talk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996907" y="2416991"/>
            <a:ext cx="8535158" cy="2994052"/>
            <a:chOff x="1324657" y="2627551"/>
            <a:chExt cx="8535158" cy="1991483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1324657" y="2627551"/>
              <a:ext cx="8535158" cy="0"/>
            </a:xfrm>
            <a:prstGeom prst="straightConnector1">
              <a:avLst/>
            </a:prstGeom>
            <a:ln w="76200" cmpd="sng">
              <a:solidFill>
                <a:srgbClr val="1B1C28"/>
              </a:solidFill>
              <a:prstDash val="solid"/>
              <a:headEnd type="none" w="med" len="med"/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1479239" y="2627551"/>
              <a:ext cx="0" cy="1977828"/>
            </a:xfrm>
            <a:prstGeom prst="straightConnector1">
              <a:avLst/>
            </a:prstGeom>
            <a:ln w="76200" cmpd="sng">
              <a:solidFill>
                <a:srgbClr val="1B1C28"/>
              </a:solidFill>
              <a:prstDash val="solid"/>
              <a:headEnd type="none" w="med" len="med"/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5494178" y="2641206"/>
              <a:ext cx="0" cy="1977828"/>
            </a:xfrm>
            <a:prstGeom prst="straightConnector1">
              <a:avLst/>
            </a:prstGeom>
            <a:ln w="76200" cmpd="sng">
              <a:solidFill>
                <a:srgbClr val="1B1C28"/>
              </a:solidFill>
              <a:prstDash val="solid"/>
              <a:headEnd type="none" w="med" len="med"/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9672991" y="2641206"/>
              <a:ext cx="0" cy="1977828"/>
            </a:xfrm>
            <a:prstGeom prst="straightConnector1">
              <a:avLst/>
            </a:prstGeom>
            <a:ln w="76200" cmpd="sng">
              <a:solidFill>
                <a:srgbClr val="1B1C28"/>
              </a:solidFill>
              <a:prstDash val="solid"/>
              <a:headEnd type="none" w="med" len="med"/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/>
          <p:nvPr/>
        </p:nvCxnSpPr>
        <p:spPr>
          <a:xfrm flipH="1">
            <a:off x="1151491" y="1679603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166428" y="1679603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9345241" y="1679603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 rot="19966335">
            <a:off x="655313" y="1229106"/>
            <a:ext cx="1813513" cy="819319"/>
          </a:xfrm>
          <a:prstGeom prst="rect">
            <a:avLst/>
          </a:prstGeom>
          <a:solidFill>
            <a:srgbClr val="006198">
              <a:alpha val="16000"/>
            </a:srgbClr>
          </a:solidFill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Neural Quantization</a:t>
            </a:r>
            <a:endParaRPr lang="en-US" sz="2000" dirty="0"/>
          </a:p>
        </p:txBody>
      </p:sp>
      <p:sp>
        <p:nvSpPr>
          <p:cNvPr id="26" name="Rectangle 25"/>
          <p:cNvSpPr/>
          <p:nvPr/>
        </p:nvSpPr>
        <p:spPr>
          <a:xfrm rot="19966335">
            <a:off x="4550855" y="1129914"/>
            <a:ext cx="2243132" cy="819319"/>
          </a:xfrm>
          <a:prstGeom prst="rect">
            <a:avLst/>
          </a:prstGeom>
          <a:solidFill>
            <a:srgbClr val="006198">
              <a:alpha val="16000"/>
            </a:srgbClr>
          </a:solidFill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Cross-Module Residual Learning</a:t>
            </a:r>
            <a:endParaRPr lang="en-US" sz="2000" dirty="0"/>
          </a:p>
        </p:txBody>
      </p:sp>
      <p:sp>
        <p:nvSpPr>
          <p:cNvPr id="27" name="Rectangle 26"/>
          <p:cNvSpPr/>
          <p:nvPr/>
        </p:nvSpPr>
        <p:spPr>
          <a:xfrm rot="19966335">
            <a:off x="8791150" y="1269944"/>
            <a:ext cx="1813513" cy="819319"/>
          </a:xfrm>
          <a:prstGeom prst="rect">
            <a:avLst/>
          </a:prstGeom>
          <a:solidFill>
            <a:srgbClr val="006198">
              <a:alpha val="16000"/>
            </a:srgbClr>
          </a:solidFill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Perceptual Loss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1761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/>
          <p:cNvGrpSpPr/>
          <p:nvPr/>
        </p:nvGrpSpPr>
        <p:grpSpPr>
          <a:xfrm flipH="1">
            <a:off x="2150748" y="1290878"/>
            <a:ext cx="1933916" cy="852550"/>
            <a:chOff x="6321376" y="1290878"/>
            <a:chExt cx="1933916" cy="852550"/>
          </a:xfrm>
        </p:grpSpPr>
        <p:cxnSp>
          <p:nvCxnSpPr>
            <p:cNvPr id="82" name="Straight Connector 81"/>
            <p:cNvCxnSpPr/>
            <p:nvPr/>
          </p:nvCxnSpPr>
          <p:spPr>
            <a:xfrm>
              <a:off x="8240493" y="1297228"/>
              <a:ext cx="4933" cy="827150"/>
            </a:xfrm>
            <a:prstGeom prst="line">
              <a:avLst/>
            </a:prstGeom>
            <a:ln>
              <a:solidFill>
                <a:srgbClr val="990000"/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82"/>
            <p:cNvSpPr/>
            <p:nvPr/>
          </p:nvSpPr>
          <p:spPr>
            <a:xfrm>
              <a:off x="6326309" y="1297343"/>
              <a:ext cx="1914184" cy="82703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  <a:alpha val="28000"/>
                  </a:schemeClr>
                </a:gs>
                <a:gs pos="100000">
                  <a:schemeClr val="accent1">
                    <a:alpha val="40000"/>
                  </a:schemeClr>
                </a:gs>
              </a:gsLst>
              <a:lin ang="0" scaled="1"/>
              <a:tileRect/>
            </a:gradFill>
            <a:ln w="6350">
              <a:solidFill>
                <a:schemeClr val="bg1"/>
              </a:solidFill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 83"/>
            <p:cNvSpPr/>
            <p:nvPr/>
          </p:nvSpPr>
          <p:spPr>
            <a:xfrm>
              <a:off x="6326309" y="1290878"/>
              <a:ext cx="1924050" cy="266706"/>
            </a:xfrm>
            <a:custGeom>
              <a:avLst/>
              <a:gdLst>
                <a:gd name="connsiteX0" fmla="*/ 0 w 1924050"/>
                <a:gd name="connsiteY0" fmla="*/ 0 h 266706"/>
                <a:gd name="connsiteX1" fmla="*/ 933450 w 1924050"/>
                <a:gd name="connsiteY1" fmla="*/ 266700 h 266706"/>
                <a:gd name="connsiteX2" fmla="*/ 1924050 w 1924050"/>
                <a:gd name="connsiteY2" fmla="*/ 6350 h 26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4050" h="266706">
                  <a:moveTo>
                    <a:pt x="0" y="0"/>
                  </a:moveTo>
                  <a:cubicBezTo>
                    <a:pt x="306387" y="132821"/>
                    <a:pt x="612775" y="265642"/>
                    <a:pt x="933450" y="266700"/>
                  </a:cubicBezTo>
                  <a:cubicBezTo>
                    <a:pt x="1254125" y="267758"/>
                    <a:pt x="1589087" y="137054"/>
                    <a:pt x="1924050" y="635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/>
            <p:nvPr/>
          </p:nvSpPr>
          <p:spPr>
            <a:xfrm flipV="1">
              <a:off x="6321376" y="1876722"/>
              <a:ext cx="1933916" cy="266706"/>
            </a:xfrm>
            <a:custGeom>
              <a:avLst/>
              <a:gdLst>
                <a:gd name="connsiteX0" fmla="*/ 0 w 1924050"/>
                <a:gd name="connsiteY0" fmla="*/ 0 h 266706"/>
                <a:gd name="connsiteX1" fmla="*/ 933450 w 1924050"/>
                <a:gd name="connsiteY1" fmla="*/ 266700 h 266706"/>
                <a:gd name="connsiteX2" fmla="*/ 1924050 w 1924050"/>
                <a:gd name="connsiteY2" fmla="*/ 6350 h 26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4050" h="266706">
                  <a:moveTo>
                    <a:pt x="0" y="0"/>
                  </a:moveTo>
                  <a:cubicBezTo>
                    <a:pt x="306387" y="132821"/>
                    <a:pt x="612775" y="265642"/>
                    <a:pt x="933450" y="266700"/>
                  </a:cubicBezTo>
                  <a:cubicBezTo>
                    <a:pt x="1254125" y="267758"/>
                    <a:pt x="1589087" y="137054"/>
                    <a:pt x="1924050" y="635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6321376" y="1297228"/>
              <a:ext cx="4933" cy="82715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altLang="zh-CN" dirty="0" smtClean="0"/>
              <a:t>S</a:t>
            </a:r>
            <a:r>
              <a:rPr lang="en-US" dirty="0" smtClean="0"/>
              <a:t>tructure </a:t>
            </a:r>
            <a:r>
              <a:rPr lang="en-US" dirty="0"/>
              <a:t>of </a:t>
            </a:r>
            <a:r>
              <a:rPr lang="en-US" altLang="zh-CN" dirty="0" smtClean="0"/>
              <a:t>the Talk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9345241" y="1679603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1184873" y="1059139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199810" y="1059139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352052" y="1305061"/>
            <a:ext cx="1813513" cy="819319"/>
          </a:xfrm>
          <a:prstGeom prst="rect">
            <a:avLst/>
          </a:prstGeom>
          <a:solidFill>
            <a:schemeClr val="tx2">
              <a:alpha val="33000"/>
            </a:schemeClr>
          </a:solidFill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Neural Quantization</a:t>
            </a:r>
            <a:endParaRPr lang="en-US" sz="2000" dirty="0"/>
          </a:p>
        </p:txBody>
      </p:sp>
      <p:sp>
        <p:nvSpPr>
          <p:cNvPr id="26" name="Rectangle 25"/>
          <p:cNvSpPr/>
          <p:nvPr/>
        </p:nvSpPr>
        <p:spPr>
          <a:xfrm>
            <a:off x="4078244" y="1305059"/>
            <a:ext cx="2243132" cy="819319"/>
          </a:xfrm>
          <a:prstGeom prst="rect">
            <a:avLst/>
          </a:prstGeom>
          <a:solidFill>
            <a:srgbClr val="006198">
              <a:alpha val="16000"/>
            </a:srgbClr>
          </a:solidFill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Conventional DSP Techniques</a:t>
            </a:r>
            <a:endParaRPr lang="en-US" sz="2000" dirty="0"/>
          </a:p>
        </p:txBody>
      </p:sp>
      <p:sp>
        <p:nvSpPr>
          <p:cNvPr id="27" name="Rectangle 26"/>
          <p:cNvSpPr/>
          <p:nvPr/>
        </p:nvSpPr>
        <p:spPr>
          <a:xfrm>
            <a:off x="8250827" y="1305059"/>
            <a:ext cx="1813513" cy="819319"/>
          </a:xfrm>
          <a:prstGeom prst="rect">
            <a:avLst/>
          </a:prstGeom>
          <a:solidFill>
            <a:schemeClr val="tx2">
              <a:alpha val="33000"/>
            </a:schemeClr>
          </a:solidFill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Perceptual Loss</a:t>
            </a:r>
            <a:endParaRPr lang="en-US" sz="2000" dirty="0"/>
          </a:p>
        </p:txBody>
      </p:sp>
      <p:sp>
        <p:nvSpPr>
          <p:cNvPr id="31" name="Down Arrow 30"/>
          <p:cNvSpPr/>
          <p:nvPr/>
        </p:nvSpPr>
        <p:spPr>
          <a:xfrm flipH="1">
            <a:off x="4705975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 flipH="1">
            <a:off x="8684853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4982457" y="2332326"/>
            <a:ext cx="1832089" cy="751419"/>
            <a:chOff x="5575112" y="2416991"/>
            <a:chExt cx="1832089" cy="751419"/>
          </a:xfrm>
        </p:grpSpPr>
        <p:sp>
          <p:nvSpPr>
            <p:cNvPr id="22" name="Round Same Side Corner Rectangle 21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Multistage vector quantization</a:t>
              </a:r>
              <a:endParaRPr lang="en-US" sz="16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982457" y="3331393"/>
            <a:ext cx="1832089" cy="751419"/>
            <a:chOff x="5575112" y="2416991"/>
            <a:chExt cx="1832089" cy="751419"/>
          </a:xfrm>
        </p:grpSpPr>
        <p:sp>
          <p:nvSpPr>
            <p:cNvPr id="39" name="Round Same Side Corner Rectangle 38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Linear predictive coding</a:t>
              </a:r>
              <a:endParaRPr lang="en-US" sz="16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982457" y="4279660"/>
            <a:ext cx="1832089" cy="751419"/>
            <a:chOff x="5575112" y="2416991"/>
            <a:chExt cx="1832089" cy="751419"/>
          </a:xfrm>
        </p:grpSpPr>
        <p:sp>
          <p:nvSpPr>
            <p:cNvPr id="42" name="Round Same Side Corner Rectangle 41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Human auditory perception</a:t>
              </a:r>
              <a:endParaRPr lang="en-US" sz="1600" dirty="0"/>
            </a:p>
          </p:txBody>
        </p:sp>
      </p:grpSp>
      <p:sp>
        <p:nvSpPr>
          <p:cNvPr id="20" name="Down Arrow 19"/>
          <p:cNvSpPr/>
          <p:nvPr/>
        </p:nvSpPr>
        <p:spPr>
          <a:xfrm flipH="1">
            <a:off x="758770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1036990" y="2332326"/>
            <a:ext cx="1832089" cy="751419"/>
            <a:chOff x="5575112" y="2416991"/>
            <a:chExt cx="1832089" cy="751419"/>
          </a:xfrm>
        </p:grpSpPr>
        <p:sp>
          <p:nvSpPr>
            <p:cNvPr id="48" name="Round Same Side Corner Rectangle 47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Soft-to-hard quantization</a:t>
              </a:r>
              <a:endParaRPr lang="en-US" sz="16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036990" y="3331393"/>
            <a:ext cx="1832089" cy="751419"/>
            <a:chOff x="5575112" y="2416991"/>
            <a:chExt cx="1832089" cy="751419"/>
          </a:xfrm>
        </p:grpSpPr>
        <p:sp>
          <p:nvSpPr>
            <p:cNvPr id="51" name="Round Same Side Corner Rectangle 50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Cross-module residual learning</a:t>
              </a:r>
              <a:endParaRPr lang="en-US" sz="1600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036990" y="4325985"/>
            <a:ext cx="1832089" cy="751419"/>
            <a:chOff x="5575112" y="2416991"/>
            <a:chExt cx="1832089" cy="751419"/>
          </a:xfrm>
        </p:grpSpPr>
        <p:sp>
          <p:nvSpPr>
            <p:cNvPr id="54" name="Round Same Side Corner Rectangle 53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Collaborative quantization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968754" y="2637120"/>
            <a:ext cx="1832089" cy="751419"/>
            <a:chOff x="5575112" y="2416991"/>
            <a:chExt cx="1832089" cy="751419"/>
          </a:xfrm>
        </p:grpSpPr>
        <p:sp>
          <p:nvSpPr>
            <p:cNvPr id="57" name="Round Same Side Corner Rectangle 56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Discrepancy in metrics</a:t>
              </a:r>
              <a:endParaRPr lang="en-US" sz="16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8968754" y="3859499"/>
            <a:ext cx="1832089" cy="751419"/>
            <a:chOff x="5575112" y="2416991"/>
            <a:chExt cx="1832089" cy="751419"/>
          </a:xfrm>
        </p:grpSpPr>
        <p:sp>
          <p:nvSpPr>
            <p:cNvPr id="60" name="Round Same Side Corner Rectangle 59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585105" y="2503549"/>
              <a:ext cx="1822095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err="1" smtClean="0"/>
                <a:t>Psychoacoustical</a:t>
              </a:r>
              <a:r>
                <a:rPr lang="en-US" altLang="zh-CN" sz="1600" dirty="0" smtClean="0"/>
                <a:t> calibration</a:t>
              </a:r>
              <a:endParaRPr lang="en-US" sz="1600" dirty="0"/>
            </a:p>
          </p:txBody>
        </p:sp>
      </p:grpSp>
      <p:sp>
        <p:nvSpPr>
          <p:cNvPr id="89" name="Rectangle 88"/>
          <p:cNvSpPr/>
          <p:nvPr/>
        </p:nvSpPr>
        <p:spPr>
          <a:xfrm>
            <a:off x="6321375" y="1303693"/>
            <a:ext cx="1935801" cy="827035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28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  <a:tileRect/>
          </a:gradFill>
          <a:ln w="6350">
            <a:solidFill>
              <a:schemeClr val="bg1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/>
          <p:cNvSpPr/>
          <p:nvPr/>
        </p:nvSpPr>
        <p:spPr>
          <a:xfrm flipH="1">
            <a:off x="6319959" y="1290878"/>
            <a:ext cx="1924050" cy="266706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/>
          <p:cNvSpPr/>
          <p:nvPr/>
        </p:nvSpPr>
        <p:spPr>
          <a:xfrm flipH="1" flipV="1">
            <a:off x="6315026" y="1876722"/>
            <a:ext cx="1933916" cy="266706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/>
          <p:cNvCxnSpPr/>
          <p:nvPr/>
        </p:nvCxnSpPr>
        <p:spPr>
          <a:xfrm flipH="1">
            <a:off x="6308675" y="1297228"/>
            <a:ext cx="4933" cy="82715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8257177" y="1297228"/>
            <a:ext cx="0" cy="833500"/>
          </a:xfrm>
          <a:prstGeom prst="line">
            <a:avLst/>
          </a:prstGeom>
          <a:ln>
            <a:solidFill>
              <a:srgbClr val="990000"/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982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20" grpId="0" animBg="1"/>
      <p:bldP spid="8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/>
          <p:cNvGrpSpPr/>
          <p:nvPr/>
        </p:nvGrpSpPr>
        <p:grpSpPr>
          <a:xfrm flipH="1">
            <a:off x="2150748" y="1290878"/>
            <a:ext cx="1933916" cy="852550"/>
            <a:chOff x="6321376" y="1290878"/>
            <a:chExt cx="1933916" cy="852550"/>
          </a:xfrm>
        </p:grpSpPr>
        <p:cxnSp>
          <p:nvCxnSpPr>
            <p:cNvPr id="82" name="Straight Connector 81"/>
            <p:cNvCxnSpPr/>
            <p:nvPr/>
          </p:nvCxnSpPr>
          <p:spPr>
            <a:xfrm>
              <a:off x="8240493" y="1297228"/>
              <a:ext cx="4933" cy="827150"/>
            </a:xfrm>
            <a:prstGeom prst="line">
              <a:avLst/>
            </a:prstGeom>
            <a:ln>
              <a:solidFill>
                <a:srgbClr val="990000"/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82"/>
            <p:cNvSpPr/>
            <p:nvPr/>
          </p:nvSpPr>
          <p:spPr>
            <a:xfrm>
              <a:off x="6326309" y="1297343"/>
              <a:ext cx="1914184" cy="82703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  <a:alpha val="28000"/>
                  </a:schemeClr>
                </a:gs>
                <a:gs pos="100000">
                  <a:schemeClr val="accent1">
                    <a:alpha val="40000"/>
                  </a:schemeClr>
                </a:gs>
              </a:gsLst>
              <a:lin ang="0" scaled="1"/>
              <a:tileRect/>
            </a:gradFill>
            <a:ln w="6350">
              <a:solidFill>
                <a:schemeClr val="bg1"/>
              </a:solidFill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 83"/>
            <p:cNvSpPr/>
            <p:nvPr/>
          </p:nvSpPr>
          <p:spPr>
            <a:xfrm>
              <a:off x="6326309" y="1290878"/>
              <a:ext cx="1924050" cy="266706"/>
            </a:xfrm>
            <a:custGeom>
              <a:avLst/>
              <a:gdLst>
                <a:gd name="connsiteX0" fmla="*/ 0 w 1924050"/>
                <a:gd name="connsiteY0" fmla="*/ 0 h 266706"/>
                <a:gd name="connsiteX1" fmla="*/ 933450 w 1924050"/>
                <a:gd name="connsiteY1" fmla="*/ 266700 h 266706"/>
                <a:gd name="connsiteX2" fmla="*/ 1924050 w 1924050"/>
                <a:gd name="connsiteY2" fmla="*/ 6350 h 26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4050" h="266706">
                  <a:moveTo>
                    <a:pt x="0" y="0"/>
                  </a:moveTo>
                  <a:cubicBezTo>
                    <a:pt x="306387" y="132821"/>
                    <a:pt x="612775" y="265642"/>
                    <a:pt x="933450" y="266700"/>
                  </a:cubicBezTo>
                  <a:cubicBezTo>
                    <a:pt x="1254125" y="267758"/>
                    <a:pt x="1589087" y="137054"/>
                    <a:pt x="1924050" y="635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/>
            <p:nvPr/>
          </p:nvSpPr>
          <p:spPr>
            <a:xfrm flipV="1">
              <a:off x="6321376" y="1876722"/>
              <a:ext cx="1933916" cy="266706"/>
            </a:xfrm>
            <a:custGeom>
              <a:avLst/>
              <a:gdLst>
                <a:gd name="connsiteX0" fmla="*/ 0 w 1924050"/>
                <a:gd name="connsiteY0" fmla="*/ 0 h 266706"/>
                <a:gd name="connsiteX1" fmla="*/ 933450 w 1924050"/>
                <a:gd name="connsiteY1" fmla="*/ 266700 h 266706"/>
                <a:gd name="connsiteX2" fmla="*/ 1924050 w 1924050"/>
                <a:gd name="connsiteY2" fmla="*/ 6350 h 26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4050" h="266706">
                  <a:moveTo>
                    <a:pt x="0" y="0"/>
                  </a:moveTo>
                  <a:cubicBezTo>
                    <a:pt x="306387" y="132821"/>
                    <a:pt x="612775" y="265642"/>
                    <a:pt x="933450" y="266700"/>
                  </a:cubicBezTo>
                  <a:cubicBezTo>
                    <a:pt x="1254125" y="267758"/>
                    <a:pt x="1589087" y="137054"/>
                    <a:pt x="1924050" y="635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6321376" y="1297228"/>
              <a:ext cx="4933" cy="82715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solid"/>
              <a:headEnd type="none" w="med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altLang="zh-CN" dirty="0" smtClean="0"/>
              <a:t>S</a:t>
            </a:r>
            <a:r>
              <a:rPr lang="en-US" dirty="0" smtClean="0"/>
              <a:t>tructure </a:t>
            </a:r>
            <a:r>
              <a:rPr lang="en-US" dirty="0"/>
              <a:t>of </a:t>
            </a:r>
            <a:r>
              <a:rPr lang="en-US" altLang="zh-CN" dirty="0" smtClean="0"/>
              <a:t>the Talk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9345241" y="1679603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1184873" y="1059139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199810" y="1059139"/>
            <a:ext cx="1486935" cy="737388"/>
          </a:xfrm>
          <a:prstGeom prst="straightConnector1">
            <a:avLst/>
          </a:prstGeom>
          <a:ln w="76200" cmpd="sng">
            <a:noFill/>
            <a:prstDash val="solid"/>
            <a:headEnd type="none" w="med" len="med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352052" y="1305061"/>
            <a:ext cx="1813513" cy="819319"/>
          </a:xfrm>
          <a:prstGeom prst="rect">
            <a:avLst/>
          </a:prstGeom>
          <a:solidFill>
            <a:schemeClr val="tx2">
              <a:alpha val="33000"/>
            </a:schemeClr>
          </a:solidFill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Neural Quantization</a:t>
            </a:r>
            <a:endParaRPr lang="en-US" sz="2000" dirty="0"/>
          </a:p>
        </p:txBody>
      </p:sp>
      <p:sp>
        <p:nvSpPr>
          <p:cNvPr id="26" name="Rectangle 25"/>
          <p:cNvSpPr/>
          <p:nvPr/>
        </p:nvSpPr>
        <p:spPr>
          <a:xfrm>
            <a:off x="4078244" y="1305059"/>
            <a:ext cx="2243132" cy="819319"/>
          </a:xfrm>
          <a:prstGeom prst="rect">
            <a:avLst/>
          </a:prstGeom>
          <a:solidFill>
            <a:srgbClr val="006198">
              <a:alpha val="16000"/>
            </a:srgbClr>
          </a:solidFill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Conventional DSP Techniques</a:t>
            </a:r>
            <a:endParaRPr lang="en-US" sz="2000" dirty="0"/>
          </a:p>
        </p:txBody>
      </p:sp>
      <p:sp>
        <p:nvSpPr>
          <p:cNvPr id="27" name="Rectangle 26"/>
          <p:cNvSpPr/>
          <p:nvPr/>
        </p:nvSpPr>
        <p:spPr>
          <a:xfrm>
            <a:off x="8250827" y="1305059"/>
            <a:ext cx="1813513" cy="819319"/>
          </a:xfrm>
          <a:prstGeom prst="rect">
            <a:avLst/>
          </a:prstGeom>
          <a:solidFill>
            <a:schemeClr val="tx2">
              <a:alpha val="33000"/>
            </a:schemeClr>
          </a:solidFill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r>
              <a:rPr lang="en-US" altLang="zh-CN" sz="2000" dirty="0" smtClean="0"/>
              <a:t>Perceptual Loss</a:t>
            </a:r>
            <a:endParaRPr lang="en-US" sz="2000" dirty="0"/>
          </a:p>
        </p:txBody>
      </p:sp>
      <p:sp>
        <p:nvSpPr>
          <p:cNvPr id="31" name="Down Arrow 30"/>
          <p:cNvSpPr/>
          <p:nvPr/>
        </p:nvSpPr>
        <p:spPr>
          <a:xfrm flipH="1">
            <a:off x="4705975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 flipH="1">
            <a:off x="8684853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4982457" y="2332326"/>
            <a:ext cx="1832089" cy="751419"/>
            <a:chOff x="5575112" y="2416991"/>
            <a:chExt cx="1832089" cy="751419"/>
          </a:xfrm>
        </p:grpSpPr>
        <p:sp>
          <p:nvSpPr>
            <p:cNvPr id="22" name="Round Same Side Corner Rectangle 21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Multistage vector quantization</a:t>
              </a:r>
              <a:endParaRPr lang="en-US" sz="16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982457" y="3331393"/>
            <a:ext cx="1832089" cy="751419"/>
            <a:chOff x="5575112" y="2416991"/>
            <a:chExt cx="1832089" cy="751419"/>
          </a:xfrm>
        </p:grpSpPr>
        <p:sp>
          <p:nvSpPr>
            <p:cNvPr id="39" name="Round Same Side Corner Rectangle 38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Linear predictive coding</a:t>
              </a:r>
              <a:endParaRPr lang="en-US" sz="16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982457" y="4279660"/>
            <a:ext cx="1832089" cy="751419"/>
            <a:chOff x="5575112" y="2416991"/>
            <a:chExt cx="1832089" cy="751419"/>
          </a:xfrm>
        </p:grpSpPr>
        <p:sp>
          <p:nvSpPr>
            <p:cNvPr id="42" name="Round Same Side Corner Rectangle 41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Human auditory perception</a:t>
              </a:r>
              <a:endParaRPr lang="en-US" sz="1600" dirty="0"/>
            </a:p>
          </p:txBody>
        </p:sp>
      </p:grpSp>
      <p:sp>
        <p:nvSpPr>
          <p:cNvPr id="20" name="Down Arrow 19"/>
          <p:cNvSpPr/>
          <p:nvPr/>
        </p:nvSpPr>
        <p:spPr>
          <a:xfrm flipH="1">
            <a:off x="758770" y="2124378"/>
            <a:ext cx="371141" cy="3243490"/>
          </a:xfrm>
          <a:prstGeom prst="downArrow">
            <a:avLst/>
          </a:prstGeom>
          <a:noFill/>
          <a:ln w="6350">
            <a:solidFill>
              <a:schemeClr val="accent1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1036990" y="2332326"/>
            <a:ext cx="1832089" cy="751419"/>
            <a:chOff x="5575112" y="2416991"/>
            <a:chExt cx="1832089" cy="751419"/>
          </a:xfrm>
        </p:grpSpPr>
        <p:sp>
          <p:nvSpPr>
            <p:cNvPr id="48" name="Round Same Side Corner Rectangle 47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Soft-to-hard quantization</a:t>
              </a:r>
              <a:endParaRPr lang="en-US" sz="16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036990" y="3331393"/>
            <a:ext cx="1832089" cy="751419"/>
            <a:chOff x="5575112" y="2416991"/>
            <a:chExt cx="1832089" cy="751419"/>
          </a:xfrm>
        </p:grpSpPr>
        <p:sp>
          <p:nvSpPr>
            <p:cNvPr id="51" name="Round Same Side Corner Rectangle 50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Cross-module residual learning</a:t>
              </a:r>
              <a:endParaRPr lang="en-US" sz="1600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036990" y="4325985"/>
            <a:ext cx="1832089" cy="751419"/>
            <a:chOff x="5575112" y="2416991"/>
            <a:chExt cx="1832089" cy="751419"/>
          </a:xfrm>
        </p:grpSpPr>
        <p:sp>
          <p:nvSpPr>
            <p:cNvPr id="54" name="Round Same Side Corner Rectangle 53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Collaborative quantization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968754" y="2637120"/>
            <a:ext cx="1832089" cy="751419"/>
            <a:chOff x="5575112" y="2416991"/>
            <a:chExt cx="1832089" cy="751419"/>
          </a:xfrm>
        </p:grpSpPr>
        <p:sp>
          <p:nvSpPr>
            <p:cNvPr id="57" name="Round Same Side Corner Rectangle 56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solidFill>
                <a:schemeClr val="accent1"/>
              </a:soli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585106" y="2503549"/>
              <a:ext cx="1737430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/>
                <a:t>Discrepancy in metrics</a:t>
              </a:r>
              <a:endParaRPr lang="en-US" sz="16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8968754" y="3859499"/>
            <a:ext cx="1832089" cy="751419"/>
            <a:chOff x="5575112" y="2416991"/>
            <a:chExt cx="1832089" cy="751419"/>
          </a:xfrm>
        </p:grpSpPr>
        <p:sp>
          <p:nvSpPr>
            <p:cNvPr id="60" name="Round Same Side Corner Rectangle 59"/>
            <p:cNvSpPr/>
            <p:nvPr/>
          </p:nvSpPr>
          <p:spPr>
            <a:xfrm rot="5400000">
              <a:off x="6115447" y="1876656"/>
              <a:ext cx="751419" cy="1832089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6350">
              <a:gradFill flip="none" rotWithShape="1">
                <a:gsLst>
                  <a:gs pos="100000">
                    <a:schemeClr val="accent1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headEnd type="none" w="med" len="med"/>
              <a:tailEnd type="arrow" w="med" len="med"/>
            </a:ln>
          </p:spPr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585105" y="2503549"/>
              <a:ext cx="1822095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err="1" smtClean="0"/>
                <a:t>Psychoacoustical</a:t>
              </a:r>
              <a:r>
                <a:rPr lang="en-US" altLang="zh-CN" sz="1600" dirty="0" smtClean="0"/>
                <a:t> calibration</a:t>
              </a:r>
              <a:endParaRPr lang="en-US" sz="1600" dirty="0"/>
            </a:p>
          </p:txBody>
        </p:sp>
      </p:grpSp>
      <p:sp>
        <p:nvSpPr>
          <p:cNvPr id="89" name="Rectangle 88"/>
          <p:cNvSpPr/>
          <p:nvPr/>
        </p:nvSpPr>
        <p:spPr>
          <a:xfrm>
            <a:off x="6321375" y="1303693"/>
            <a:ext cx="1935801" cy="827035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28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  <a:tileRect/>
          </a:gradFill>
          <a:ln w="6350">
            <a:solidFill>
              <a:schemeClr val="bg1"/>
            </a:solidFill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/>
          <p:cNvSpPr/>
          <p:nvPr/>
        </p:nvSpPr>
        <p:spPr>
          <a:xfrm flipH="1">
            <a:off x="6319959" y="1290878"/>
            <a:ext cx="1924050" cy="266706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/>
          <p:cNvSpPr/>
          <p:nvPr/>
        </p:nvSpPr>
        <p:spPr>
          <a:xfrm flipH="1" flipV="1">
            <a:off x="6315026" y="1876722"/>
            <a:ext cx="1933916" cy="266706"/>
          </a:xfrm>
          <a:custGeom>
            <a:avLst/>
            <a:gdLst>
              <a:gd name="connsiteX0" fmla="*/ 0 w 1924050"/>
              <a:gd name="connsiteY0" fmla="*/ 0 h 266706"/>
              <a:gd name="connsiteX1" fmla="*/ 933450 w 1924050"/>
              <a:gd name="connsiteY1" fmla="*/ 266700 h 266706"/>
              <a:gd name="connsiteX2" fmla="*/ 1924050 w 1924050"/>
              <a:gd name="connsiteY2" fmla="*/ 6350 h 266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4050" h="266706">
                <a:moveTo>
                  <a:pt x="0" y="0"/>
                </a:moveTo>
                <a:cubicBezTo>
                  <a:pt x="306387" y="132821"/>
                  <a:pt x="612775" y="265642"/>
                  <a:pt x="933450" y="266700"/>
                </a:cubicBezTo>
                <a:cubicBezTo>
                  <a:pt x="1254125" y="267758"/>
                  <a:pt x="1589087" y="137054"/>
                  <a:pt x="1924050" y="635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/>
          <p:cNvCxnSpPr/>
          <p:nvPr/>
        </p:nvCxnSpPr>
        <p:spPr>
          <a:xfrm flipH="1">
            <a:off x="6308675" y="1297228"/>
            <a:ext cx="4933" cy="82715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8257177" y="1297228"/>
            <a:ext cx="0" cy="833500"/>
          </a:xfrm>
          <a:prstGeom prst="line">
            <a:avLst/>
          </a:prstGeom>
          <a:ln>
            <a:solidFill>
              <a:srgbClr val="990000"/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5142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53F43A-F0A3-D04A-95F7-79A97652D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Neural Scalar Quantization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D7FC030-2BF0-DC4D-B72D-8EBF64C1FF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 smtClean="0"/>
              <a:t>Why </a:t>
            </a:r>
            <a:r>
              <a:rPr lang="en-US" altLang="zh-CN" dirty="0"/>
              <a:t>is </a:t>
            </a:r>
            <a:r>
              <a:rPr lang="en-US" altLang="zh-CN" dirty="0" err="1" smtClean="0"/>
              <a:t>autoencoder</a:t>
            </a:r>
            <a:r>
              <a:rPr lang="en-US" altLang="zh-CN" dirty="0" smtClean="0"/>
              <a:t> itself not enough?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5F0810F-98FC-C14C-A690-D3875B541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178" y="1071610"/>
            <a:ext cx="4164358" cy="4514054"/>
          </a:xfrm>
        </p:spPr>
        <p:txBody>
          <a:bodyPr/>
          <a:lstStyle/>
          <a:p>
            <a:r>
              <a:rPr lang="en-US" altLang="zh-CN" dirty="0" err="1" smtClean="0"/>
              <a:t>Autoencoder</a:t>
            </a:r>
            <a:r>
              <a:rPr lang="en-US" altLang="zh-CN" dirty="0" smtClean="0"/>
              <a:t> reduces the size of the feature map</a:t>
            </a:r>
          </a:p>
          <a:p>
            <a:r>
              <a:rPr lang="en-US" dirty="0" smtClean="0"/>
              <a:t>The </a:t>
            </a:r>
            <a:r>
              <a:rPr lang="en-US" dirty="0"/>
              <a:t>encoder part of each </a:t>
            </a:r>
            <a:r>
              <a:rPr lang="en-US" dirty="0" smtClean="0"/>
              <a:t>AE </a:t>
            </a:r>
            <a:r>
              <a:rPr lang="en-US" altLang="zh-CN" dirty="0" smtClean="0"/>
              <a:t>still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produces </a:t>
            </a:r>
            <a:r>
              <a:rPr lang="en-US" dirty="0"/>
              <a:t>real-valued </a:t>
            </a:r>
            <a:r>
              <a:rPr lang="en-US" dirty="0" smtClean="0"/>
              <a:t>vector</a:t>
            </a:r>
            <a:r>
              <a:rPr lang="en-US" altLang="zh-CN" dirty="0" smtClean="0"/>
              <a:t>s</a:t>
            </a:r>
          </a:p>
          <a:p>
            <a:r>
              <a:rPr lang="zh-CN" altLang="zh-CN" dirty="0" smtClean="0"/>
              <a:t>W</a:t>
            </a:r>
            <a:r>
              <a:rPr lang="en-US" altLang="zh-CN" dirty="0" err="1" smtClean="0"/>
              <a:t>ithout</a:t>
            </a:r>
            <a:r>
              <a:rPr lang="en-US" altLang="zh-CN" dirty="0" smtClean="0"/>
              <a:t> quantization, each real</a:t>
            </a:r>
            <a:r>
              <a:rPr lang="en-US" altLang="zh-CN" dirty="0"/>
              <a:t> </a:t>
            </a:r>
            <a:r>
              <a:rPr lang="en-US" altLang="zh-CN" dirty="0" smtClean="0"/>
              <a:t>value is still represented by a 16-bit floating-point.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8D2C558-F3AF-724A-ADA4-1397450BC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D8BA2DA8-8E77-6D4C-91E8-ED2C676EA6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638E47C4-1629-5F4C-92F9-C22E93C4E077}"/>
              </a:ext>
            </a:extLst>
          </p:cNvPr>
          <p:cNvGrpSpPr/>
          <p:nvPr/>
        </p:nvGrpSpPr>
        <p:grpSpPr>
          <a:xfrm>
            <a:off x="4454108" y="1071610"/>
            <a:ext cx="5858893" cy="2891291"/>
            <a:chOff x="1883659" y="1596956"/>
            <a:chExt cx="7089260" cy="349846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xmlns="" id="{42A68EA2-6D12-534C-9796-AE1B22B1AEC2}"/>
                </a:ext>
              </a:extLst>
            </p:cNvPr>
            <p:cNvSpPr/>
            <p:nvPr/>
          </p:nvSpPr>
          <p:spPr>
            <a:xfrm>
              <a:off x="2103792" y="2056376"/>
              <a:ext cx="6650567" cy="255693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 w="19050" cmpd="sng">
              <a:solidFill>
                <a:schemeClr val="tx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Jjhhhhh</a:t>
              </a:r>
              <a:r>
                <a:rPr lang="en-US" sz="1200" dirty="0"/>
                <a:t>/</a:t>
              </a:r>
            </a:p>
          </p:txBody>
        </p:sp>
        <p:sp>
          <p:nvSpPr>
            <p:cNvPr id="34" name="Trapezoid 33">
              <a:extLst>
                <a:ext uri="{FF2B5EF4-FFF2-40B4-BE49-F238E27FC236}">
                  <a16:creationId xmlns:a16="http://schemas.microsoft.com/office/drawing/2014/main" xmlns="" id="{C4043F8D-DA19-4845-A755-72B0FF1F2366}"/>
                </a:ext>
              </a:extLst>
            </p:cNvPr>
            <p:cNvSpPr/>
            <p:nvPr/>
          </p:nvSpPr>
          <p:spPr>
            <a:xfrm rot="16200000">
              <a:off x="7073867" y="3242226"/>
              <a:ext cx="2006600" cy="203485"/>
            </a:xfrm>
            <a:prstGeom prst="trapezoid">
              <a:avLst>
                <a:gd name="adj" fmla="val 175475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Sub-pixel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A89D1BD6-1845-6C47-8798-A14655A13A48}"/>
                </a:ext>
              </a:extLst>
            </p:cNvPr>
            <p:cNvSpPr/>
            <p:nvPr/>
          </p:nvSpPr>
          <p:spPr>
            <a:xfrm rot="16200000">
              <a:off x="7425375" y="3250835"/>
              <a:ext cx="20066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xmlns="" id="{A327FDF7-E20B-4C40-9567-A3452BBC1198}"/>
                </a:ext>
              </a:extLst>
            </p:cNvPr>
            <p:cNvSpPr/>
            <p:nvPr/>
          </p:nvSpPr>
          <p:spPr>
            <a:xfrm rot="16200000">
              <a:off x="7232757" y="3265650"/>
              <a:ext cx="10287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xmlns="" id="{350A94FC-5022-9B4F-AE87-9EC004D53890}"/>
                </a:ext>
              </a:extLst>
            </p:cNvPr>
            <p:cNvSpPr/>
            <p:nvPr/>
          </p:nvSpPr>
          <p:spPr>
            <a:xfrm rot="16200000">
              <a:off x="6777533" y="3254924"/>
              <a:ext cx="1253068" cy="203483"/>
            </a:xfrm>
            <a:prstGeom prst="trapezoid">
              <a:avLst>
                <a:gd name="adj" fmla="val 124740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Sub-pixel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xmlns="" id="{E303C6B3-04A1-DA43-B130-D5A47024D31E}"/>
                </a:ext>
              </a:extLst>
            </p:cNvPr>
            <p:cNvSpPr/>
            <p:nvPr/>
          </p:nvSpPr>
          <p:spPr>
            <a:xfrm rot="16200000">
              <a:off x="6917371" y="3263533"/>
              <a:ext cx="2540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xmlns="" id="{BBB8D296-792E-1842-BE86-B91AA6B6D8E0}"/>
                </a:ext>
              </a:extLst>
            </p:cNvPr>
            <p:cNvSpPr/>
            <p:nvPr/>
          </p:nvSpPr>
          <p:spPr>
            <a:xfrm>
              <a:off x="4077716" y="2446188"/>
              <a:ext cx="2755953" cy="12781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20F35D08-3268-EC41-966C-7ED872B057FE}"/>
                </a:ext>
              </a:extLst>
            </p:cNvPr>
            <p:cNvSpPr/>
            <p:nvPr/>
          </p:nvSpPr>
          <p:spPr>
            <a:xfrm>
              <a:off x="4770717" y="2282755"/>
              <a:ext cx="1363205" cy="15497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>
              <a:solidFill>
                <a:srgbClr val="FF66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b="1" dirty="0" err="1" smtClean="0">
                  <a:solidFill>
                    <a:srgbClr val="FF6600"/>
                  </a:solidFill>
                </a:rPr>
                <a:t>Quantizer</a:t>
              </a:r>
              <a:endParaRPr lang="en-US" sz="800" b="1" dirty="0">
                <a:solidFill>
                  <a:srgbClr val="FF6600"/>
                </a:solidFill>
              </a:endParaRPr>
            </a:p>
          </p:txBody>
        </p:sp>
        <p:sp>
          <p:nvSpPr>
            <p:cNvPr id="41" name="Trapezoid 40">
              <a:extLst>
                <a:ext uri="{FF2B5EF4-FFF2-40B4-BE49-F238E27FC236}">
                  <a16:creationId xmlns:a16="http://schemas.microsoft.com/office/drawing/2014/main" xmlns="" id="{38231854-22D2-574A-8011-BC0870C4DFAF}"/>
                </a:ext>
              </a:extLst>
            </p:cNvPr>
            <p:cNvSpPr/>
            <p:nvPr/>
          </p:nvSpPr>
          <p:spPr>
            <a:xfrm rot="5400000">
              <a:off x="1786293" y="3239194"/>
              <a:ext cx="2006600" cy="209548"/>
            </a:xfrm>
            <a:prstGeom prst="trapezoid">
              <a:avLst>
                <a:gd name="adj" fmla="val 175475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Stride 2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xmlns="" id="{41D4624D-DC2C-E142-B021-73192A6836BA}"/>
                </a:ext>
              </a:extLst>
            </p:cNvPr>
            <p:cNvSpPr/>
            <p:nvPr/>
          </p:nvSpPr>
          <p:spPr>
            <a:xfrm rot="5400000">
              <a:off x="1420110" y="3250835"/>
              <a:ext cx="20066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xmlns="" id="{99E71A3C-01C5-F444-8F6E-D1C5479A53EA}"/>
                </a:ext>
              </a:extLst>
            </p:cNvPr>
            <p:cNvSpPr/>
            <p:nvPr/>
          </p:nvSpPr>
          <p:spPr>
            <a:xfrm rot="5400000">
              <a:off x="2616027" y="3252950"/>
              <a:ext cx="10287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44" name="Trapezoid 43">
              <a:extLst>
                <a:ext uri="{FF2B5EF4-FFF2-40B4-BE49-F238E27FC236}">
                  <a16:creationId xmlns:a16="http://schemas.microsoft.com/office/drawing/2014/main" xmlns="" id="{3D97FEBC-A1AC-3546-90BD-8077ADFEA2CF}"/>
                </a:ext>
              </a:extLst>
            </p:cNvPr>
            <p:cNvSpPr/>
            <p:nvPr/>
          </p:nvSpPr>
          <p:spPr>
            <a:xfrm rot="5400000">
              <a:off x="2862618" y="3220145"/>
              <a:ext cx="1253068" cy="222248"/>
            </a:xfrm>
            <a:prstGeom prst="trapezoid">
              <a:avLst>
                <a:gd name="adj" fmla="val 133570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Stride 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xmlns="" id="{C84F64AC-7AF1-6A4C-87BF-7F54BBB0518A}"/>
                </a:ext>
              </a:extLst>
            </p:cNvPr>
            <p:cNvSpPr/>
            <p:nvPr/>
          </p:nvSpPr>
          <p:spPr>
            <a:xfrm rot="5400000">
              <a:off x="3706106" y="3250834"/>
              <a:ext cx="2540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xmlns="" id="{7335875E-D550-3C48-8A5B-9DD885009C02}"/>
                </a:ext>
              </a:extLst>
            </p:cNvPr>
            <p:cNvCxnSpPr/>
            <p:nvPr/>
          </p:nvCxnSpPr>
          <p:spPr>
            <a:xfrm>
              <a:off x="5477170" y="3724309"/>
              <a:ext cx="0" cy="622960"/>
            </a:xfrm>
            <a:prstGeom prst="line">
              <a:avLst/>
            </a:prstGeom>
            <a:ln w="12700" cmpd="sng">
              <a:solidFill>
                <a:srgbClr val="000000"/>
              </a:solidFill>
              <a:prstDash val="sys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2B4AD8F5-0B69-7D4A-A7C9-3D682A77C24C}"/>
                </a:ext>
              </a:extLst>
            </p:cNvPr>
            <p:cNvSpPr txBox="1"/>
            <p:nvPr/>
          </p:nvSpPr>
          <p:spPr>
            <a:xfrm>
              <a:off x="5648588" y="3996013"/>
              <a:ext cx="1202961" cy="335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latin typeface="BentonSans Light" charset="0"/>
                  <a:ea typeface="BentonSans Light" charset="0"/>
                  <a:cs typeface="BentonSans Light" charset="0"/>
                </a:rPr>
                <a:t>Hoffman coding, </a:t>
              </a:r>
            </a:p>
            <a:p>
              <a:r>
                <a:rPr lang="en-US" sz="600" dirty="0">
                  <a:latin typeface="BentonSans Light" charset="0"/>
                  <a:ea typeface="BentonSans Light" charset="0"/>
                  <a:cs typeface="BentonSans Light" charset="0"/>
                </a:rPr>
                <a:t>bitstream transmission</a:t>
              </a:r>
            </a:p>
          </p:txBody>
        </p:sp>
        <p:cxnSp>
          <p:nvCxnSpPr>
            <p:cNvPr id="48" name="Elbow Connector 47">
              <a:extLst>
                <a:ext uri="{FF2B5EF4-FFF2-40B4-BE49-F238E27FC236}">
                  <a16:creationId xmlns:a16="http://schemas.microsoft.com/office/drawing/2014/main" xmlns="" id="{F1FFE635-9278-474F-9185-941B0AEF099F}"/>
                </a:ext>
              </a:extLst>
            </p:cNvPr>
            <p:cNvCxnSpPr>
              <a:endCxn id="38" idx="1"/>
            </p:cNvCxnSpPr>
            <p:nvPr/>
          </p:nvCxnSpPr>
          <p:spPr>
            <a:xfrm flipV="1">
              <a:off x="5477170" y="3483666"/>
              <a:ext cx="1567201" cy="863602"/>
            </a:xfrm>
            <a:prstGeom prst="bentConnector2">
              <a:avLst/>
            </a:prstGeom>
            <a:ln w="12700" cmpd="sng">
              <a:solidFill>
                <a:srgbClr val="000000"/>
              </a:solidFill>
              <a:prstDash val="sysDash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xmlns="" id="{EDA74E96-35B5-284D-BE18-87CC08E1E00E}"/>
                </a:ext>
              </a:extLst>
            </p:cNvPr>
            <p:cNvCxnSpPr/>
            <p:nvPr/>
          </p:nvCxnSpPr>
          <p:spPr>
            <a:xfrm>
              <a:off x="1883659" y="3343085"/>
              <a:ext cx="446618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xmlns="" id="{72013340-C38A-2846-9FED-8987E48372BE}"/>
                </a:ext>
              </a:extLst>
            </p:cNvPr>
            <p:cNvCxnSpPr/>
            <p:nvPr/>
          </p:nvCxnSpPr>
          <p:spPr>
            <a:xfrm>
              <a:off x="1883669" y="3339507"/>
              <a:ext cx="4492" cy="1755911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xmlns="" id="{92D78377-4DE5-724F-A0FD-28E7513DF9A3}"/>
                </a:ext>
              </a:extLst>
            </p:cNvPr>
            <p:cNvCxnSpPr/>
            <p:nvPr/>
          </p:nvCxnSpPr>
          <p:spPr>
            <a:xfrm>
              <a:off x="8521809" y="3368483"/>
              <a:ext cx="446618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xmlns="" id="{AF43B671-97EE-6D4C-A526-EE293C51AF60}"/>
                </a:ext>
              </a:extLst>
            </p:cNvPr>
            <p:cNvCxnSpPr/>
            <p:nvPr/>
          </p:nvCxnSpPr>
          <p:spPr>
            <a:xfrm>
              <a:off x="8968427" y="1596956"/>
              <a:ext cx="4492" cy="177576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Picture 52" descr="float_code.pdf">
              <a:extLst>
                <a:ext uri="{FF2B5EF4-FFF2-40B4-BE49-F238E27FC236}">
                  <a16:creationId xmlns:a16="http://schemas.microsoft.com/office/drawing/2014/main" xmlns="" id="{F6FF1469-47CA-3646-A90B-64DE5C746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4142" y="2517249"/>
              <a:ext cx="1294210" cy="1113379"/>
            </a:xfrm>
            <a:prstGeom prst="rect">
              <a:avLst/>
            </a:prstGeom>
          </p:spPr>
        </p:pic>
        <p:pic>
          <p:nvPicPr>
            <p:cNvPr id="54" name="Picture 53" descr="code.pdf">
              <a:extLst>
                <a:ext uri="{FF2B5EF4-FFF2-40B4-BE49-F238E27FC236}">
                  <a16:creationId xmlns:a16="http://schemas.microsoft.com/office/drawing/2014/main" xmlns="" id="{186F2548-4D20-B341-9348-5E7A09FDE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9697" y="2523590"/>
              <a:ext cx="1303469" cy="1121344"/>
            </a:xfrm>
            <a:prstGeom prst="rect">
              <a:avLst/>
            </a:prstGeom>
          </p:spPr>
        </p:pic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xmlns="" id="{34417943-9940-FA49-A882-56CA5882150B}"/>
                </a:ext>
              </a:extLst>
            </p:cNvPr>
            <p:cNvCxnSpPr>
              <a:endCxn id="41" idx="2"/>
            </p:cNvCxnSpPr>
            <p:nvPr/>
          </p:nvCxnSpPr>
          <p:spPr>
            <a:xfrm>
              <a:off x="2516543" y="3343085"/>
              <a:ext cx="168276" cy="883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xmlns="" id="{96415639-43D2-ED4A-BB9E-043BC587BE41}"/>
                </a:ext>
              </a:extLst>
            </p:cNvPr>
            <p:cNvCxnSpPr>
              <a:endCxn id="43" idx="2"/>
            </p:cNvCxnSpPr>
            <p:nvPr/>
          </p:nvCxnSpPr>
          <p:spPr>
            <a:xfrm>
              <a:off x="2894368" y="3346083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xmlns="" id="{92ED17C6-7349-8442-B6C7-0BC66435389D}"/>
                </a:ext>
              </a:extLst>
            </p:cNvPr>
            <p:cNvCxnSpPr/>
            <p:nvPr/>
          </p:nvCxnSpPr>
          <p:spPr>
            <a:xfrm>
              <a:off x="3235152" y="3348634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xmlns="" id="{7580F5C0-A391-0D4F-955C-B33B847737D9}"/>
                </a:ext>
              </a:extLst>
            </p:cNvPr>
            <p:cNvCxnSpPr/>
            <p:nvPr/>
          </p:nvCxnSpPr>
          <p:spPr>
            <a:xfrm>
              <a:off x="3600277" y="3343722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xmlns="" id="{2D70AEE6-5376-4448-9E10-E85EA392BD06}"/>
                </a:ext>
              </a:extLst>
            </p:cNvPr>
            <p:cNvCxnSpPr/>
            <p:nvPr/>
          </p:nvCxnSpPr>
          <p:spPr>
            <a:xfrm>
              <a:off x="3926239" y="3346083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xmlns="" id="{1147C096-7061-0B44-8163-1192815A481E}"/>
                </a:ext>
              </a:extLst>
            </p:cNvPr>
            <p:cNvCxnSpPr/>
            <p:nvPr/>
          </p:nvCxnSpPr>
          <p:spPr>
            <a:xfrm>
              <a:off x="7137504" y="3363780"/>
              <a:ext cx="168276" cy="883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xmlns="" id="{E57A7615-0504-1247-A5BE-1493F5AAA7C1}"/>
                </a:ext>
              </a:extLst>
            </p:cNvPr>
            <p:cNvCxnSpPr/>
            <p:nvPr/>
          </p:nvCxnSpPr>
          <p:spPr>
            <a:xfrm>
              <a:off x="7506863" y="3366778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xmlns="" id="{A357D548-ECE5-5A41-BAF2-7EC4A77BD338}"/>
                </a:ext>
              </a:extLst>
            </p:cNvPr>
            <p:cNvCxnSpPr/>
            <p:nvPr/>
          </p:nvCxnSpPr>
          <p:spPr>
            <a:xfrm>
              <a:off x="7843414" y="3365096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xmlns="" id="{BE5DCB7D-AEC0-6041-8DCE-A702B9B09BA5}"/>
                </a:ext>
              </a:extLst>
            </p:cNvPr>
            <p:cNvCxnSpPr/>
            <p:nvPr/>
          </p:nvCxnSpPr>
          <p:spPr>
            <a:xfrm>
              <a:off x="8178910" y="3370000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Rectangle 63"/>
          <p:cNvSpPr/>
          <p:nvPr/>
        </p:nvSpPr>
        <p:spPr>
          <a:xfrm>
            <a:off x="6243626" y="1588102"/>
            <a:ext cx="2398563" cy="1781894"/>
          </a:xfrm>
          <a:prstGeom prst="rect">
            <a:avLst/>
          </a:prstGeom>
          <a:solidFill>
            <a:srgbClr val="FFFFFF"/>
          </a:solidFill>
          <a:ln w="6350">
            <a:solidFill>
              <a:srgbClr val="FFFFFF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65" name="Rectangle 64"/>
          <p:cNvSpPr/>
          <p:nvPr/>
        </p:nvSpPr>
        <p:spPr>
          <a:xfrm>
            <a:off x="6396026" y="2636174"/>
            <a:ext cx="2398563" cy="733822"/>
          </a:xfrm>
          <a:prstGeom prst="rect">
            <a:avLst/>
          </a:prstGeom>
          <a:solidFill>
            <a:srgbClr val="FFFFFF"/>
          </a:solidFill>
          <a:ln w="6350">
            <a:solidFill>
              <a:srgbClr val="FFFFFF"/>
            </a:solidFill>
            <a:headEnd type="none" w="med" len="med"/>
            <a:tailEnd type="arrow" w="med" len="med"/>
          </a:ln>
        </p:spPr>
        <p:txBody>
          <a:bodyPr rtlCol="0" anchor="ctr"/>
          <a:lstStyle/>
          <a:p>
            <a:pPr algn="ctr"/>
            <a:endParaRPr lang="en-US" sz="2000" dirty="0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xmlns="" id="{2D70AEE6-5376-4448-9E10-E85EA392BD06}"/>
              </a:ext>
            </a:extLst>
          </p:cNvPr>
          <p:cNvCxnSpPr/>
          <p:nvPr/>
        </p:nvCxnSpPr>
        <p:spPr>
          <a:xfrm>
            <a:off x="8545025" y="2529962"/>
            <a:ext cx="118079" cy="0"/>
          </a:xfrm>
          <a:prstGeom prst="line">
            <a:avLst/>
          </a:prstGeom>
          <a:ln w="1270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7080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53F43A-F0A3-D04A-95F7-79A97652D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Neural Scalar Quantization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D7FC030-2BF0-DC4D-B72D-8EBF64C1FF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 smtClean="0"/>
              <a:t>How about conducting a clustering analysis?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5F0810F-98FC-C14C-A690-D3875B541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178" y="1071610"/>
            <a:ext cx="4176650" cy="4514054"/>
          </a:xfrm>
        </p:spPr>
        <p:txBody>
          <a:bodyPr/>
          <a:lstStyle/>
          <a:p>
            <a:r>
              <a:rPr lang="en-US" dirty="0" smtClean="0"/>
              <a:t>K-means </a:t>
            </a:r>
            <a:r>
              <a:rPr lang="en-US" dirty="0"/>
              <a:t>clustering </a:t>
            </a:r>
            <a:r>
              <a:rPr lang="en-US" altLang="zh-CN" dirty="0" smtClean="0"/>
              <a:t>with 128 kernels</a:t>
            </a:r>
          </a:p>
          <a:p>
            <a:pPr lvl="1"/>
            <a:r>
              <a:rPr lang="en-US" altLang="zh-CN" dirty="0" smtClean="0"/>
              <a:t>Each real value from the encoder output will be represented by the closest kernel out of 128 candidates</a:t>
            </a:r>
          </a:p>
          <a:p>
            <a:pPr lvl="1"/>
            <a:r>
              <a:rPr lang="zh-CN" altLang="zh-CN" dirty="0" smtClean="0"/>
              <a:t>I</a:t>
            </a:r>
            <a:r>
              <a:rPr lang="en-US" altLang="zh-CN" dirty="0" smtClean="0"/>
              <a:t>t suffices to use not 16 bits but 8 bits to represent each real value. </a:t>
            </a:r>
          </a:p>
          <a:p>
            <a:pPr lvl="1"/>
            <a:r>
              <a:rPr lang="en-US" altLang="zh-CN" dirty="0" smtClean="0"/>
              <a:t>2X more compression!</a:t>
            </a:r>
          </a:p>
          <a:p>
            <a:r>
              <a:rPr lang="zh-CN" altLang="zh-CN" dirty="0" smtClean="0"/>
              <a:t>Bu</a:t>
            </a:r>
            <a:r>
              <a:rPr lang="en-US" altLang="zh-CN" dirty="0" smtClean="0"/>
              <a:t>t, a clustering algorithm has no control over the kernel probabilities</a:t>
            </a:r>
          </a:p>
          <a:p>
            <a:pPr lvl="1"/>
            <a:r>
              <a:rPr lang="zh-CN" altLang="zh-CN" dirty="0" smtClean="0"/>
              <a:t>I</a:t>
            </a:r>
            <a:r>
              <a:rPr lang="en-US" altLang="zh-CN" dirty="0" smtClean="0"/>
              <a:t>f kernels are with highly uneven probabilities, the data can be further compressed through entropy coding!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8D2C558-F3AF-724A-ADA4-1397450BC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548C5F-E1EE-A341-9872-077AED5062C4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D8BA2DA8-8E77-6D4C-91E8-ED2C676EA6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638E47C4-1629-5F4C-92F9-C22E93C4E077}"/>
              </a:ext>
            </a:extLst>
          </p:cNvPr>
          <p:cNvGrpSpPr/>
          <p:nvPr/>
        </p:nvGrpSpPr>
        <p:grpSpPr>
          <a:xfrm>
            <a:off x="4454108" y="1071610"/>
            <a:ext cx="5858893" cy="2891291"/>
            <a:chOff x="1883659" y="1596956"/>
            <a:chExt cx="7089260" cy="349846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xmlns="" id="{42A68EA2-6D12-534C-9796-AE1B22B1AEC2}"/>
                </a:ext>
              </a:extLst>
            </p:cNvPr>
            <p:cNvSpPr/>
            <p:nvPr/>
          </p:nvSpPr>
          <p:spPr>
            <a:xfrm>
              <a:off x="2103792" y="2056376"/>
              <a:ext cx="6650567" cy="255693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 w="19050" cmpd="sng">
              <a:solidFill>
                <a:schemeClr val="tx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Jjhhhhh</a:t>
              </a:r>
              <a:r>
                <a:rPr lang="en-US" sz="1200" dirty="0"/>
                <a:t>/</a:t>
              </a:r>
            </a:p>
          </p:txBody>
        </p:sp>
        <p:sp>
          <p:nvSpPr>
            <p:cNvPr id="34" name="Trapezoid 33">
              <a:extLst>
                <a:ext uri="{FF2B5EF4-FFF2-40B4-BE49-F238E27FC236}">
                  <a16:creationId xmlns:a16="http://schemas.microsoft.com/office/drawing/2014/main" xmlns="" id="{C4043F8D-DA19-4845-A755-72B0FF1F2366}"/>
                </a:ext>
              </a:extLst>
            </p:cNvPr>
            <p:cNvSpPr/>
            <p:nvPr/>
          </p:nvSpPr>
          <p:spPr>
            <a:xfrm rot="16200000">
              <a:off x="7073867" y="3242226"/>
              <a:ext cx="2006600" cy="203485"/>
            </a:xfrm>
            <a:prstGeom prst="trapezoid">
              <a:avLst>
                <a:gd name="adj" fmla="val 175475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Sub-pixel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A89D1BD6-1845-6C47-8798-A14655A13A48}"/>
                </a:ext>
              </a:extLst>
            </p:cNvPr>
            <p:cNvSpPr/>
            <p:nvPr/>
          </p:nvSpPr>
          <p:spPr>
            <a:xfrm rot="16200000">
              <a:off x="7425375" y="3250835"/>
              <a:ext cx="20066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xmlns="" id="{A327FDF7-E20B-4C40-9567-A3452BBC1198}"/>
                </a:ext>
              </a:extLst>
            </p:cNvPr>
            <p:cNvSpPr/>
            <p:nvPr/>
          </p:nvSpPr>
          <p:spPr>
            <a:xfrm rot="16200000">
              <a:off x="7232757" y="3265650"/>
              <a:ext cx="10287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xmlns="" id="{350A94FC-5022-9B4F-AE87-9EC004D53890}"/>
                </a:ext>
              </a:extLst>
            </p:cNvPr>
            <p:cNvSpPr/>
            <p:nvPr/>
          </p:nvSpPr>
          <p:spPr>
            <a:xfrm rot="16200000">
              <a:off x="6777533" y="3254924"/>
              <a:ext cx="1253068" cy="203483"/>
            </a:xfrm>
            <a:prstGeom prst="trapezoid">
              <a:avLst>
                <a:gd name="adj" fmla="val 124740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Sub-pixel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xmlns="" id="{E303C6B3-04A1-DA43-B130-D5A47024D31E}"/>
                </a:ext>
              </a:extLst>
            </p:cNvPr>
            <p:cNvSpPr/>
            <p:nvPr/>
          </p:nvSpPr>
          <p:spPr>
            <a:xfrm rot="16200000">
              <a:off x="6917371" y="3263533"/>
              <a:ext cx="2540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xmlns="" id="{BBB8D296-792E-1842-BE86-B91AA6B6D8E0}"/>
                </a:ext>
              </a:extLst>
            </p:cNvPr>
            <p:cNvSpPr/>
            <p:nvPr/>
          </p:nvSpPr>
          <p:spPr>
            <a:xfrm>
              <a:off x="4077716" y="2446188"/>
              <a:ext cx="2755953" cy="12781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20F35D08-3268-EC41-966C-7ED872B057FE}"/>
                </a:ext>
              </a:extLst>
            </p:cNvPr>
            <p:cNvSpPr/>
            <p:nvPr/>
          </p:nvSpPr>
          <p:spPr>
            <a:xfrm>
              <a:off x="4770717" y="2282755"/>
              <a:ext cx="1363205" cy="15497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atMod val="103000"/>
                    <a:lumMod val="102000"/>
                    <a:tint val="94000"/>
                    <a:alpha val="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  <a:alpha val="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  <a:alpha val="0"/>
                  </a:schemeClr>
                </a:gs>
              </a:gsLst>
              <a:lin ang="5400000" scaled="0"/>
              <a:tileRect/>
            </a:gradFill>
            <a:ln>
              <a:solidFill>
                <a:srgbClr val="FF66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b="1" dirty="0" err="1" smtClean="0">
                  <a:solidFill>
                    <a:srgbClr val="FF6600"/>
                  </a:solidFill>
                </a:rPr>
                <a:t>Quantizer</a:t>
              </a:r>
              <a:endParaRPr lang="en-US" sz="800" b="1" dirty="0">
                <a:solidFill>
                  <a:srgbClr val="FF6600"/>
                </a:solidFill>
              </a:endParaRPr>
            </a:p>
          </p:txBody>
        </p:sp>
        <p:sp>
          <p:nvSpPr>
            <p:cNvPr id="41" name="Trapezoid 40">
              <a:extLst>
                <a:ext uri="{FF2B5EF4-FFF2-40B4-BE49-F238E27FC236}">
                  <a16:creationId xmlns:a16="http://schemas.microsoft.com/office/drawing/2014/main" xmlns="" id="{38231854-22D2-574A-8011-BC0870C4DFAF}"/>
                </a:ext>
              </a:extLst>
            </p:cNvPr>
            <p:cNvSpPr/>
            <p:nvPr/>
          </p:nvSpPr>
          <p:spPr>
            <a:xfrm rot="5400000">
              <a:off x="1786293" y="3239194"/>
              <a:ext cx="2006600" cy="209548"/>
            </a:xfrm>
            <a:prstGeom prst="trapezoid">
              <a:avLst>
                <a:gd name="adj" fmla="val 175475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Stride 2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xmlns="" id="{41D4624D-DC2C-E142-B021-73192A6836BA}"/>
                </a:ext>
              </a:extLst>
            </p:cNvPr>
            <p:cNvSpPr/>
            <p:nvPr/>
          </p:nvSpPr>
          <p:spPr>
            <a:xfrm rot="5400000">
              <a:off x="1420110" y="3250835"/>
              <a:ext cx="20066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xmlns="" id="{99E71A3C-01C5-F444-8F6E-D1C5479A53EA}"/>
                </a:ext>
              </a:extLst>
            </p:cNvPr>
            <p:cNvSpPr/>
            <p:nvPr/>
          </p:nvSpPr>
          <p:spPr>
            <a:xfrm rot="5400000">
              <a:off x="2616027" y="3252950"/>
              <a:ext cx="10287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Bottleneck CNN</a:t>
              </a:r>
            </a:p>
          </p:txBody>
        </p:sp>
        <p:sp>
          <p:nvSpPr>
            <p:cNvPr id="44" name="Trapezoid 43">
              <a:extLst>
                <a:ext uri="{FF2B5EF4-FFF2-40B4-BE49-F238E27FC236}">
                  <a16:creationId xmlns:a16="http://schemas.microsoft.com/office/drawing/2014/main" xmlns="" id="{3D97FEBC-A1AC-3546-90BD-8077ADFEA2CF}"/>
                </a:ext>
              </a:extLst>
            </p:cNvPr>
            <p:cNvSpPr/>
            <p:nvPr/>
          </p:nvSpPr>
          <p:spPr>
            <a:xfrm rot="5400000">
              <a:off x="2862618" y="3220145"/>
              <a:ext cx="1253068" cy="222248"/>
            </a:xfrm>
            <a:prstGeom prst="trapezoid">
              <a:avLst>
                <a:gd name="adj" fmla="val 133570"/>
              </a:avLst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Stride 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xmlns="" id="{C84F64AC-7AF1-6A4C-87BF-7F54BBB0518A}"/>
                </a:ext>
              </a:extLst>
            </p:cNvPr>
            <p:cNvSpPr/>
            <p:nvPr/>
          </p:nvSpPr>
          <p:spPr>
            <a:xfrm rot="5400000">
              <a:off x="3706106" y="3250834"/>
              <a:ext cx="254000" cy="186266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xmlns="" id="{7335875E-D550-3C48-8A5B-9DD885009C02}"/>
                </a:ext>
              </a:extLst>
            </p:cNvPr>
            <p:cNvCxnSpPr/>
            <p:nvPr/>
          </p:nvCxnSpPr>
          <p:spPr>
            <a:xfrm>
              <a:off x="5477170" y="3724309"/>
              <a:ext cx="0" cy="622960"/>
            </a:xfrm>
            <a:prstGeom prst="line">
              <a:avLst/>
            </a:prstGeom>
            <a:ln w="12700" cmpd="sng">
              <a:solidFill>
                <a:srgbClr val="000000"/>
              </a:solidFill>
              <a:prstDash val="sys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2B4AD8F5-0B69-7D4A-A7C9-3D682A77C24C}"/>
                </a:ext>
              </a:extLst>
            </p:cNvPr>
            <p:cNvSpPr txBox="1"/>
            <p:nvPr/>
          </p:nvSpPr>
          <p:spPr>
            <a:xfrm>
              <a:off x="5648588" y="3996013"/>
              <a:ext cx="1202961" cy="335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latin typeface="BentonSans Light" charset="0"/>
                  <a:ea typeface="BentonSans Light" charset="0"/>
                  <a:cs typeface="BentonSans Light" charset="0"/>
                </a:rPr>
                <a:t>Hoffman coding, </a:t>
              </a:r>
            </a:p>
            <a:p>
              <a:r>
                <a:rPr lang="en-US" sz="600" dirty="0">
                  <a:latin typeface="BentonSans Light" charset="0"/>
                  <a:ea typeface="BentonSans Light" charset="0"/>
                  <a:cs typeface="BentonSans Light" charset="0"/>
                </a:rPr>
                <a:t>bitstream transmission</a:t>
              </a:r>
            </a:p>
          </p:txBody>
        </p:sp>
        <p:cxnSp>
          <p:nvCxnSpPr>
            <p:cNvPr id="48" name="Elbow Connector 47">
              <a:extLst>
                <a:ext uri="{FF2B5EF4-FFF2-40B4-BE49-F238E27FC236}">
                  <a16:creationId xmlns:a16="http://schemas.microsoft.com/office/drawing/2014/main" xmlns="" id="{F1FFE635-9278-474F-9185-941B0AEF099F}"/>
                </a:ext>
              </a:extLst>
            </p:cNvPr>
            <p:cNvCxnSpPr>
              <a:endCxn id="38" idx="1"/>
            </p:cNvCxnSpPr>
            <p:nvPr/>
          </p:nvCxnSpPr>
          <p:spPr>
            <a:xfrm flipV="1">
              <a:off x="5477170" y="3483666"/>
              <a:ext cx="1567201" cy="863602"/>
            </a:xfrm>
            <a:prstGeom prst="bentConnector2">
              <a:avLst/>
            </a:prstGeom>
            <a:ln w="12700" cmpd="sng">
              <a:solidFill>
                <a:srgbClr val="000000"/>
              </a:solidFill>
              <a:prstDash val="sysDash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xmlns="" id="{EDA74E96-35B5-284D-BE18-87CC08E1E00E}"/>
                </a:ext>
              </a:extLst>
            </p:cNvPr>
            <p:cNvCxnSpPr/>
            <p:nvPr/>
          </p:nvCxnSpPr>
          <p:spPr>
            <a:xfrm>
              <a:off x="1883659" y="3343085"/>
              <a:ext cx="446618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xmlns="" id="{72013340-C38A-2846-9FED-8987E48372BE}"/>
                </a:ext>
              </a:extLst>
            </p:cNvPr>
            <p:cNvCxnSpPr/>
            <p:nvPr/>
          </p:nvCxnSpPr>
          <p:spPr>
            <a:xfrm>
              <a:off x="1883669" y="3339507"/>
              <a:ext cx="4492" cy="1755911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xmlns="" id="{92D78377-4DE5-724F-A0FD-28E7513DF9A3}"/>
                </a:ext>
              </a:extLst>
            </p:cNvPr>
            <p:cNvCxnSpPr/>
            <p:nvPr/>
          </p:nvCxnSpPr>
          <p:spPr>
            <a:xfrm>
              <a:off x="8521809" y="3368483"/>
              <a:ext cx="446618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xmlns="" id="{AF43B671-97EE-6D4C-A526-EE293C51AF60}"/>
                </a:ext>
              </a:extLst>
            </p:cNvPr>
            <p:cNvCxnSpPr/>
            <p:nvPr/>
          </p:nvCxnSpPr>
          <p:spPr>
            <a:xfrm>
              <a:off x="8968427" y="1596956"/>
              <a:ext cx="4492" cy="177576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Picture 52" descr="float_code.pdf">
              <a:extLst>
                <a:ext uri="{FF2B5EF4-FFF2-40B4-BE49-F238E27FC236}">
                  <a16:creationId xmlns:a16="http://schemas.microsoft.com/office/drawing/2014/main" xmlns="" id="{F6FF1469-47CA-3646-A90B-64DE5C746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4142" y="2517249"/>
              <a:ext cx="1294210" cy="1113379"/>
            </a:xfrm>
            <a:prstGeom prst="rect">
              <a:avLst/>
            </a:prstGeom>
          </p:spPr>
        </p:pic>
        <p:pic>
          <p:nvPicPr>
            <p:cNvPr id="54" name="Picture 53" descr="code.pdf">
              <a:extLst>
                <a:ext uri="{FF2B5EF4-FFF2-40B4-BE49-F238E27FC236}">
                  <a16:creationId xmlns:a16="http://schemas.microsoft.com/office/drawing/2014/main" xmlns="" id="{186F2548-4D20-B341-9348-5E7A09FDE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9697" y="2523590"/>
              <a:ext cx="1303469" cy="1121344"/>
            </a:xfrm>
            <a:prstGeom prst="rect">
              <a:avLst/>
            </a:prstGeom>
          </p:spPr>
        </p:pic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xmlns="" id="{34417943-9940-FA49-A882-56CA5882150B}"/>
                </a:ext>
              </a:extLst>
            </p:cNvPr>
            <p:cNvCxnSpPr>
              <a:endCxn id="41" idx="2"/>
            </p:cNvCxnSpPr>
            <p:nvPr/>
          </p:nvCxnSpPr>
          <p:spPr>
            <a:xfrm>
              <a:off x="2516543" y="3343085"/>
              <a:ext cx="168276" cy="883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xmlns="" id="{96415639-43D2-ED4A-BB9E-043BC587BE41}"/>
                </a:ext>
              </a:extLst>
            </p:cNvPr>
            <p:cNvCxnSpPr>
              <a:endCxn id="43" idx="2"/>
            </p:cNvCxnSpPr>
            <p:nvPr/>
          </p:nvCxnSpPr>
          <p:spPr>
            <a:xfrm>
              <a:off x="2894368" y="3346083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xmlns="" id="{92ED17C6-7349-8442-B6C7-0BC66435389D}"/>
                </a:ext>
              </a:extLst>
            </p:cNvPr>
            <p:cNvCxnSpPr/>
            <p:nvPr/>
          </p:nvCxnSpPr>
          <p:spPr>
            <a:xfrm>
              <a:off x="3235152" y="3348634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xmlns="" id="{7580F5C0-A391-0D4F-955C-B33B847737D9}"/>
                </a:ext>
              </a:extLst>
            </p:cNvPr>
            <p:cNvCxnSpPr/>
            <p:nvPr/>
          </p:nvCxnSpPr>
          <p:spPr>
            <a:xfrm>
              <a:off x="3600277" y="3343722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xmlns="" id="{2D70AEE6-5376-4448-9E10-E85EA392BD06}"/>
                </a:ext>
              </a:extLst>
            </p:cNvPr>
            <p:cNvCxnSpPr/>
            <p:nvPr/>
          </p:nvCxnSpPr>
          <p:spPr>
            <a:xfrm>
              <a:off x="3926239" y="3346083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xmlns="" id="{1147C096-7061-0B44-8163-1192815A481E}"/>
                </a:ext>
              </a:extLst>
            </p:cNvPr>
            <p:cNvCxnSpPr/>
            <p:nvPr/>
          </p:nvCxnSpPr>
          <p:spPr>
            <a:xfrm>
              <a:off x="7137504" y="3363780"/>
              <a:ext cx="168276" cy="883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xmlns="" id="{E57A7615-0504-1247-A5BE-1493F5AAA7C1}"/>
                </a:ext>
              </a:extLst>
            </p:cNvPr>
            <p:cNvCxnSpPr/>
            <p:nvPr/>
          </p:nvCxnSpPr>
          <p:spPr>
            <a:xfrm>
              <a:off x="7506863" y="3366778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xmlns="" id="{A357D548-ECE5-5A41-BAF2-7EC4A77BD338}"/>
                </a:ext>
              </a:extLst>
            </p:cNvPr>
            <p:cNvCxnSpPr/>
            <p:nvPr/>
          </p:nvCxnSpPr>
          <p:spPr>
            <a:xfrm>
              <a:off x="7843414" y="3365096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xmlns="" id="{BE5DCB7D-AEC0-6041-8DCE-A702B9B09BA5}"/>
                </a:ext>
              </a:extLst>
            </p:cNvPr>
            <p:cNvCxnSpPr/>
            <p:nvPr/>
          </p:nvCxnSpPr>
          <p:spPr>
            <a:xfrm>
              <a:off x="8178910" y="3370000"/>
              <a:ext cx="142876" cy="0"/>
            </a:xfrm>
            <a:prstGeom prst="line">
              <a:avLst/>
            </a:prstGeom>
            <a:ln w="12700" cmpd="sng">
              <a:solidFill>
                <a:srgbClr val="000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8625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1">
      <a:dk1>
        <a:srgbClr val="000000"/>
      </a:dk1>
      <a:lt1>
        <a:srgbClr val="FFFFFF"/>
      </a:lt1>
      <a:dk2>
        <a:srgbClr val="770D28"/>
      </a:dk2>
      <a:lt2>
        <a:srgbClr val="ECEBEB"/>
      </a:lt2>
      <a:accent1>
        <a:srgbClr val="990000"/>
      </a:accent1>
      <a:accent2>
        <a:srgbClr val="006198"/>
      </a:accent2>
      <a:accent3>
        <a:srgbClr val="664359"/>
      </a:accent3>
      <a:accent4>
        <a:srgbClr val="FEC553"/>
      </a:accent4>
      <a:accent5>
        <a:srgbClr val="009380"/>
      </a:accent5>
      <a:accent6>
        <a:srgbClr val="ADA7A3"/>
      </a:accent6>
      <a:hlink>
        <a:srgbClr val="ED174C"/>
      </a:hlink>
      <a:folHlink>
        <a:srgbClr val="770D28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6350">
          <a:solidFill>
            <a:schemeClr val="accent2">
              <a:lumMod val="60000"/>
              <a:lumOff val="40000"/>
            </a:schemeClr>
          </a:solidFill>
          <a:headEnd type="none" w="med" len="med"/>
          <a:tailEnd type="arrow" w="med" len="med"/>
        </a:ln>
      </a:spPr>
      <a:bodyPr rtlCol="0" anchor="ctr"/>
      <a:lstStyle>
        <a:defPPr algn="ctr">
          <a:defRPr/>
        </a:defPPr>
      </a:lstStyle>
    </a:spDef>
    <a:lnDef>
      <a:spPr>
        <a:ln>
          <a:solidFill>
            <a:schemeClr val="accent2">
              <a:lumMod val="60000"/>
              <a:lumOff val="40000"/>
            </a:schemeClr>
          </a:solidFill>
          <a:prstDash val="solid"/>
          <a:headEnd type="none" w="med" len="med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200" dirty="0" smtClean="0">
            <a:latin typeface="Helvetica Neue Thin" panose="020B0403020202020204" pitchFamily="34" charset="0"/>
            <a:ea typeface="Helvetica Neue Thin" panose="020B0403020202020204" pitchFamily="34" charset="0"/>
            <a:cs typeface="Calibri Light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Presentation1" id="{A15DF277-FBEA-7B41-80F1-5A6B16ADA7CE}" vid="{42630FA0-2A7E-DB4C-B310-000E108976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57021</TotalTime>
  <Words>2282</Words>
  <Application>Microsoft Macintosh PowerPoint</Application>
  <PresentationFormat>Custom</PresentationFormat>
  <Paragraphs>619</Paragraphs>
  <Slides>44</Slides>
  <Notes>3</Notes>
  <HiddenSlides>0</HiddenSlides>
  <MMClips>20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Office Theme</vt:lpstr>
      <vt:lpstr>RECENT EFFORTS TOWARDS EFFICIENT AND SCALABLE NEURAL WAVEFORM CODING</vt:lpstr>
      <vt:lpstr>Acoustic Signal Processing in Intelligent Systems</vt:lpstr>
      <vt:lpstr>Speech/Audio Coding in One Slide</vt:lpstr>
      <vt:lpstr>The Opportunity, Challenge, and Approach</vt:lpstr>
      <vt:lpstr>The Structure of the Talk</vt:lpstr>
      <vt:lpstr>The Structure of the Talk</vt:lpstr>
      <vt:lpstr>The Structure of the Talk</vt:lpstr>
      <vt:lpstr>Neural Scalar Quantization</vt:lpstr>
      <vt:lpstr>Neural Scalar Quantization</vt:lpstr>
      <vt:lpstr>Neural Scalar Quantization</vt:lpstr>
      <vt:lpstr>Neural Scalar Quantization</vt:lpstr>
      <vt:lpstr>Speech Coding Versus Audio Coding</vt:lpstr>
      <vt:lpstr>Cross-Module Residual Learning</vt:lpstr>
      <vt:lpstr>Background</vt:lpstr>
      <vt:lpstr>Cross-Module Residual Learning</vt:lpstr>
      <vt:lpstr>The Take Away from CMRL</vt:lpstr>
      <vt:lpstr>Don’t Throw DSP Out with the Bathwater</vt:lpstr>
      <vt:lpstr>Linear Predictive Coding</vt:lpstr>
      <vt:lpstr>LPC in Coding Systems</vt:lpstr>
      <vt:lpstr>An Easy Incremental Work?</vt:lpstr>
      <vt:lpstr>Collaborative Quantization</vt:lpstr>
      <vt:lpstr>Cross-Module Residual Learning</vt:lpstr>
      <vt:lpstr>Performance</vt:lpstr>
      <vt:lpstr>The Structure of the Talk</vt:lpstr>
      <vt:lpstr>Objective Measures Do NOT Align</vt:lpstr>
      <vt:lpstr>Masking Effects from Psychoacoustics</vt:lpstr>
      <vt:lpstr>The Usage of the Masking Threshold in DNNs</vt:lpstr>
      <vt:lpstr>The Usage of the Masking Threshold in DNNs</vt:lpstr>
      <vt:lpstr>The Usage of the Masking Threshold in DNNs</vt:lpstr>
      <vt:lpstr>The Usage of the Masking Threshold in DNNs</vt:lpstr>
      <vt:lpstr>The Structure of the Talk</vt:lpstr>
      <vt:lpstr>    - law companding</vt:lpstr>
      <vt:lpstr>    - law companding</vt:lpstr>
      <vt:lpstr>    - law companding</vt:lpstr>
      <vt:lpstr>Wave-U-Net Quantization</vt:lpstr>
      <vt:lpstr>Wave-U-Net Quantization</vt:lpstr>
      <vt:lpstr>Wave-U-Net Quantization</vt:lpstr>
      <vt:lpstr>Cross-Module Residual Learning</vt:lpstr>
      <vt:lpstr>Collaborative Quantization</vt:lpstr>
      <vt:lpstr>Background</vt:lpstr>
      <vt:lpstr>Background</vt:lpstr>
      <vt:lpstr>Trainable LPC Quantization</vt:lpstr>
      <vt:lpstr>Overview of the CQ system</vt:lpstr>
      <vt:lpstr>Collaborative Quantization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Minje</dc:creator>
  <cp:lastModifiedBy>Kai Zhen</cp:lastModifiedBy>
  <cp:revision>1594</cp:revision>
  <cp:lastPrinted>2018-03-27T19:38:56Z</cp:lastPrinted>
  <dcterms:created xsi:type="dcterms:W3CDTF">2017-08-25T16:55:37Z</dcterms:created>
  <dcterms:modified xsi:type="dcterms:W3CDTF">2020-02-23T15:05:15Z</dcterms:modified>
</cp:coreProperties>
</file>

<file path=docProps/thumbnail.jpeg>
</file>